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1714" r:id="rId4"/>
    <p:sldId id="1743" r:id="rId5"/>
    <p:sldId id="1744" r:id="rId6"/>
    <p:sldId id="1717" r:id="rId7"/>
    <p:sldId id="1702" r:id="rId8"/>
    <p:sldId id="1745" r:id="rId9"/>
    <p:sldId id="1746" r:id="rId10"/>
    <p:sldId id="1715" r:id="rId11"/>
    <p:sldId id="1747" r:id="rId12"/>
    <p:sldId id="1748" r:id="rId13"/>
    <p:sldId id="1687" r:id="rId14"/>
    <p:sldId id="1716" r:id="rId15"/>
    <p:sldId id="1752" r:id="rId16"/>
    <p:sldId id="1749" r:id="rId17"/>
    <p:sldId id="1718" r:id="rId18"/>
    <p:sldId id="1719" r:id="rId19"/>
    <p:sldId id="1750" r:id="rId20"/>
    <p:sldId id="1720" r:id="rId21"/>
    <p:sldId id="1751" r:id="rId22"/>
    <p:sldId id="1754" r:id="rId23"/>
    <p:sldId id="1755" r:id="rId24"/>
    <p:sldId id="1721" r:id="rId25"/>
    <p:sldId id="1756" r:id="rId26"/>
    <p:sldId id="1757" r:id="rId27"/>
    <p:sldId id="1758" r:id="rId28"/>
    <p:sldId id="1759" r:id="rId29"/>
    <p:sldId id="1760" r:id="rId30"/>
    <p:sldId id="1722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7A69"/>
    <a:srgbClr val="CED5D4"/>
    <a:srgbClr val="4F5355"/>
    <a:srgbClr val="697073"/>
    <a:srgbClr val="FE9D30"/>
    <a:srgbClr val="D1A61B"/>
    <a:srgbClr val="B8A489"/>
    <a:srgbClr val="CFA260"/>
    <a:srgbClr val="3D292E"/>
    <a:srgbClr val="A77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5DB-4C1C-4CFC-A206-84ECEF943802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BABC2-6772-4727-AFE1-F6A682502C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图片占位符 319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0895637" cy="5189229"/>
          </a:xfrm>
          <a:custGeom>
            <a:avLst/>
            <a:gdLst>
              <a:gd name="connsiteX0" fmla="*/ 607241 w 10895637"/>
              <a:gd name="connsiteY0" fmla="*/ 3408786 h 5189229"/>
              <a:gd name="connsiteX1" fmla="*/ 1497462 w 10895637"/>
              <a:gd name="connsiteY1" fmla="*/ 4299007 h 5189229"/>
              <a:gd name="connsiteX2" fmla="*/ 607242 w 10895637"/>
              <a:gd name="connsiteY2" fmla="*/ 5189229 h 5189229"/>
              <a:gd name="connsiteX3" fmla="*/ 0 w 10895637"/>
              <a:gd name="connsiteY3" fmla="*/ 4581987 h 5189229"/>
              <a:gd name="connsiteX4" fmla="*/ 0 w 10895637"/>
              <a:gd name="connsiteY4" fmla="*/ 4016028 h 5189229"/>
              <a:gd name="connsiteX5" fmla="*/ 9065598 w 10895637"/>
              <a:gd name="connsiteY5" fmla="*/ 2490539 h 5189229"/>
              <a:gd name="connsiteX6" fmla="*/ 9955820 w 10895637"/>
              <a:gd name="connsiteY6" fmla="*/ 3380760 h 5189229"/>
              <a:gd name="connsiteX7" fmla="*/ 9065598 w 10895637"/>
              <a:gd name="connsiteY7" fmla="*/ 4270982 h 5189229"/>
              <a:gd name="connsiteX8" fmla="*/ 8175377 w 10895637"/>
              <a:gd name="connsiteY8" fmla="*/ 3380761 h 5189229"/>
              <a:gd name="connsiteX9" fmla="*/ 7185963 w 10895637"/>
              <a:gd name="connsiteY9" fmla="*/ 2490539 h 5189229"/>
              <a:gd name="connsiteX10" fmla="*/ 8076185 w 10895637"/>
              <a:gd name="connsiteY10" fmla="*/ 3380761 h 5189229"/>
              <a:gd name="connsiteX11" fmla="*/ 7185964 w 10895637"/>
              <a:gd name="connsiteY11" fmla="*/ 4270982 h 5189229"/>
              <a:gd name="connsiteX12" fmla="*/ 6295742 w 10895637"/>
              <a:gd name="connsiteY12" fmla="*/ 3380760 h 5189229"/>
              <a:gd name="connsiteX13" fmla="*/ 1547057 w 10895637"/>
              <a:gd name="connsiteY13" fmla="*/ 2467029 h 5189229"/>
              <a:gd name="connsiteX14" fmla="*/ 2437279 w 10895637"/>
              <a:gd name="connsiteY14" fmla="*/ 3357251 h 5189229"/>
              <a:gd name="connsiteX15" fmla="*/ 1547057 w 10895637"/>
              <a:gd name="connsiteY15" fmla="*/ 4247474 h 5189229"/>
              <a:gd name="connsiteX16" fmla="*/ 656836 w 10895637"/>
              <a:gd name="connsiteY16" fmla="*/ 3357251 h 5189229"/>
              <a:gd name="connsiteX17" fmla="*/ 2486877 w 10895637"/>
              <a:gd name="connsiteY17" fmla="*/ 1525276 h 5189229"/>
              <a:gd name="connsiteX18" fmla="*/ 3377098 w 10895637"/>
              <a:gd name="connsiteY18" fmla="*/ 2415495 h 5189229"/>
              <a:gd name="connsiteX19" fmla="*/ 2486877 w 10895637"/>
              <a:gd name="connsiteY19" fmla="*/ 3305717 h 5189229"/>
              <a:gd name="connsiteX20" fmla="*/ 1596655 w 10895637"/>
              <a:gd name="connsiteY20" fmla="*/ 2415495 h 5189229"/>
              <a:gd name="connsiteX21" fmla="*/ 10005415 w 10895637"/>
              <a:gd name="connsiteY21" fmla="*/ 1525276 h 5189229"/>
              <a:gd name="connsiteX22" fmla="*/ 10895637 w 10895637"/>
              <a:gd name="connsiteY22" fmla="*/ 2415495 h 5189229"/>
              <a:gd name="connsiteX23" fmla="*/ 10005415 w 10895637"/>
              <a:gd name="connsiteY23" fmla="*/ 3305717 h 5189229"/>
              <a:gd name="connsiteX24" fmla="*/ 9115194 w 10895637"/>
              <a:gd name="connsiteY24" fmla="*/ 2415495 h 5189229"/>
              <a:gd name="connsiteX25" fmla="*/ 8125779 w 10895637"/>
              <a:gd name="connsiteY25" fmla="*/ 1525276 h 5189229"/>
              <a:gd name="connsiteX26" fmla="*/ 9016000 w 10895637"/>
              <a:gd name="connsiteY26" fmla="*/ 2415495 h 5189229"/>
              <a:gd name="connsiteX27" fmla="*/ 8125779 w 10895637"/>
              <a:gd name="connsiteY27" fmla="*/ 3305717 h 5189229"/>
              <a:gd name="connsiteX28" fmla="*/ 7235557 w 10895637"/>
              <a:gd name="connsiteY28" fmla="*/ 2415495 h 5189229"/>
              <a:gd name="connsiteX29" fmla="*/ 6246143 w 10895637"/>
              <a:gd name="connsiteY29" fmla="*/ 1525276 h 5189229"/>
              <a:gd name="connsiteX30" fmla="*/ 7136365 w 10895637"/>
              <a:gd name="connsiteY30" fmla="*/ 2415495 h 5189229"/>
              <a:gd name="connsiteX31" fmla="*/ 6246143 w 10895637"/>
              <a:gd name="connsiteY31" fmla="*/ 3305717 h 5189229"/>
              <a:gd name="connsiteX32" fmla="*/ 5355923 w 10895637"/>
              <a:gd name="connsiteY32" fmla="*/ 2415495 h 5189229"/>
              <a:gd name="connsiteX33" fmla="*/ 4366509 w 10895637"/>
              <a:gd name="connsiteY33" fmla="*/ 1525276 h 5189229"/>
              <a:gd name="connsiteX34" fmla="*/ 5256730 w 10895637"/>
              <a:gd name="connsiteY34" fmla="*/ 2415495 h 5189229"/>
              <a:gd name="connsiteX35" fmla="*/ 4366509 w 10895637"/>
              <a:gd name="connsiteY35" fmla="*/ 3305717 h 5189229"/>
              <a:gd name="connsiteX36" fmla="*/ 3476291 w 10895637"/>
              <a:gd name="connsiteY36" fmla="*/ 2415495 h 5189229"/>
              <a:gd name="connsiteX37" fmla="*/ 607238 w 10895637"/>
              <a:gd name="connsiteY37" fmla="*/ 1525274 h 5189229"/>
              <a:gd name="connsiteX38" fmla="*/ 1497459 w 10895637"/>
              <a:gd name="connsiteY38" fmla="*/ 2415495 h 5189229"/>
              <a:gd name="connsiteX39" fmla="*/ 607238 w 10895637"/>
              <a:gd name="connsiteY39" fmla="*/ 3305716 h 5189229"/>
              <a:gd name="connsiteX40" fmla="*/ 0 w 10895637"/>
              <a:gd name="connsiteY40" fmla="*/ 2698479 h 5189229"/>
              <a:gd name="connsiteX41" fmla="*/ 0 w 10895637"/>
              <a:gd name="connsiteY41" fmla="*/ 2132511 h 5189229"/>
              <a:gd name="connsiteX42" fmla="*/ 9065598 w 10895637"/>
              <a:gd name="connsiteY42" fmla="*/ 585458 h 5189229"/>
              <a:gd name="connsiteX43" fmla="*/ 9955819 w 10895637"/>
              <a:gd name="connsiteY43" fmla="*/ 1475679 h 5189229"/>
              <a:gd name="connsiteX44" fmla="*/ 9065598 w 10895637"/>
              <a:gd name="connsiteY44" fmla="*/ 2365899 h 5189229"/>
              <a:gd name="connsiteX45" fmla="*/ 8175377 w 10895637"/>
              <a:gd name="connsiteY45" fmla="*/ 1475679 h 5189229"/>
              <a:gd name="connsiteX46" fmla="*/ 7185964 w 10895637"/>
              <a:gd name="connsiteY46" fmla="*/ 585458 h 5189229"/>
              <a:gd name="connsiteX47" fmla="*/ 8076185 w 10895637"/>
              <a:gd name="connsiteY47" fmla="*/ 1475679 h 5189229"/>
              <a:gd name="connsiteX48" fmla="*/ 7185963 w 10895637"/>
              <a:gd name="connsiteY48" fmla="*/ 2365898 h 5189229"/>
              <a:gd name="connsiteX49" fmla="*/ 6295742 w 10895637"/>
              <a:gd name="connsiteY49" fmla="*/ 1475680 h 5189229"/>
              <a:gd name="connsiteX50" fmla="*/ 5306327 w 10895637"/>
              <a:gd name="connsiteY50" fmla="*/ 585458 h 5189229"/>
              <a:gd name="connsiteX51" fmla="*/ 6196548 w 10895637"/>
              <a:gd name="connsiteY51" fmla="*/ 1475679 h 5189229"/>
              <a:gd name="connsiteX52" fmla="*/ 5306328 w 10895637"/>
              <a:gd name="connsiteY52" fmla="*/ 2365898 h 5189229"/>
              <a:gd name="connsiteX53" fmla="*/ 4416106 w 10895637"/>
              <a:gd name="connsiteY53" fmla="*/ 1475679 h 5189229"/>
              <a:gd name="connsiteX54" fmla="*/ 3426696 w 10895637"/>
              <a:gd name="connsiteY54" fmla="*/ 585458 h 5189229"/>
              <a:gd name="connsiteX55" fmla="*/ 4316913 w 10895637"/>
              <a:gd name="connsiteY55" fmla="*/ 1475679 h 5189229"/>
              <a:gd name="connsiteX56" fmla="*/ 3426695 w 10895637"/>
              <a:gd name="connsiteY56" fmla="*/ 2365898 h 5189229"/>
              <a:gd name="connsiteX57" fmla="*/ 2536473 w 10895637"/>
              <a:gd name="connsiteY57" fmla="*/ 1475679 h 5189229"/>
              <a:gd name="connsiteX58" fmla="*/ 1547057 w 10895637"/>
              <a:gd name="connsiteY58" fmla="*/ 585456 h 5189229"/>
              <a:gd name="connsiteX59" fmla="*/ 2437279 w 10895637"/>
              <a:gd name="connsiteY59" fmla="*/ 1475679 h 5189229"/>
              <a:gd name="connsiteX60" fmla="*/ 1547057 w 10895637"/>
              <a:gd name="connsiteY60" fmla="*/ 2365899 h 5189229"/>
              <a:gd name="connsiteX61" fmla="*/ 656837 w 10895637"/>
              <a:gd name="connsiteY61" fmla="*/ 1475679 h 5189229"/>
              <a:gd name="connsiteX62" fmla="*/ 9022147 w 10895637"/>
              <a:gd name="connsiteY62" fmla="*/ 0 h 5189229"/>
              <a:gd name="connsiteX63" fmla="*/ 9543551 w 10895637"/>
              <a:gd name="connsiteY63" fmla="*/ 0 h 5189229"/>
              <a:gd name="connsiteX64" fmla="*/ 9065598 w 10895637"/>
              <a:gd name="connsiteY64" fmla="*/ 477954 h 5189229"/>
              <a:gd name="connsiteX65" fmla="*/ 8587642 w 10895637"/>
              <a:gd name="connsiteY65" fmla="*/ 1 h 5189229"/>
              <a:gd name="connsiteX66" fmla="*/ 8485680 w 10895637"/>
              <a:gd name="connsiteY66" fmla="*/ 0 h 5189229"/>
              <a:gd name="connsiteX67" fmla="*/ 9016000 w 10895637"/>
              <a:gd name="connsiteY67" fmla="*/ 530321 h 5189229"/>
              <a:gd name="connsiteX68" fmla="*/ 8125779 w 10895637"/>
              <a:gd name="connsiteY68" fmla="*/ 1420543 h 5189229"/>
              <a:gd name="connsiteX69" fmla="*/ 7235558 w 10895637"/>
              <a:gd name="connsiteY69" fmla="*/ 530321 h 5189229"/>
              <a:gd name="connsiteX70" fmla="*/ 7765878 w 10895637"/>
              <a:gd name="connsiteY70" fmla="*/ 1 h 5189229"/>
              <a:gd name="connsiteX71" fmla="*/ 6708009 w 10895637"/>
              <a:gd name="connsiteY71" fmla="*/ 0 h 5189229"/>
              <a:gd name="connsiteX72" fmla="*/ 7663917 w 10895637"/>
              <a:gd name="connsiteY72" fmla="*/ 0 h 5189229"/>
              <a:gd name="connsiteX73" fmla="*/ 7185963 w 10895637"/>
              <a:gd name="connsiteY73" fmla="*/ 477954 h 5189229"/>
              <a:gd name="connsiteX74" fmla="*/ 5886244 w 10895637"/>
              <a:gd name="connsiteY74" fmla="*/ 0 h 5189229"/>
              <a:gd name="connsiteX75" fmla="*/ 6606043 w 10895637"/>
              <a:gd name="connsiteY75" fmla="*/ 0 h 5189229"/>
              <a:gd name="connsiteX76" fmla="*/ 7136365 w 10895637"/>
              <a:gd name="connsiteY76" fmla="*/ 530322 h 5189229"/>
              <a:gd name="connsiteX77" fmla="*/ 6246143 w 10895637"/>
              <a:gd name="connsiteY77" fmla="*/ 1420543 h 5189229"/>
              <a:gd name="connsiteX78" fmla="*/ 5355921 w 10895637"/>
              <a:gd name="connsiteY78" fmla="*/ 530321 h 5189229"/>
              <a:gd name="connsiteX79" fmla="*/ 4828374 w 10895637"/>
              <a:gd name="connsiteY79" fmla="*/ 0 h 5189229"/>
              <a:gd name="connsiteX80" fmla="*/ 5784282 w 10895637"/>
              <a:gd name="connsiteY80" fmla="*/ 0 h 5189229"/>
              <a:gd name="connsiteX81" fmla="*/ 5306328 w 10895637"/>
              <a:gd name="connsiteY81" fmla="*/ 477954 h 5189229"/>
              <a:gd name="connsiteX82" fmla="*/ 4006611 w 10895637"/>
              <a:gd name="connsiteY82" fmla="*/ 0 h 5189229"/>
              <a:gd name="connsiteX83" fmla="*/ 4726410 w 10895637"/>
              <a:gd name="connsiteY83" fmla="*/ 1 h 5189229"/>
              <a:gd name="connsiteX84" fmla="*/ 5256731 w 10895637"/>
              <a:gd name="connsiteY84" fmla="*/ 530321 h 5189229"/>
              <a:gd name="connsiteX85" fmla="*/ 4366509 w 10895637"/>
              <a:gd name="connsiteY85" fmla="*/ 1420543 h 5189229"/>
              <a:gd name="connsiteX86" fmla="*/ 3476290 w 10895637"/>
              <a:gd name="connsiteY86" fmla="*/ 530321 h 5189229"/>
              <a:gd name="connsiteX87" fmla="*/ 2948738 w 10895637"/>
              <a:gd name="connsiteY87" fmla="*/ 0 h 5189229"/>
              <a:gd name="connsiteX88" fmla="*/ 3904646 w 10895637"/>
              <a:gd name="connsiteY88" fmla="*/ 0 h 5189229"/>
              <a:gd name="connsiteX89" fmla="*/ 3426692 w 10895637"/>
              <a:gd name="connsiteY89" fmla="*/ 477954 h 5189229"/>
              <a:gd name="connsiteX90" fmla="*/ 2126976 w 10895637"/>
              <a:gd name="connsiteY90" fmla="*/ 0 h 5189229"/>
              <a:gd name="connsiteX91" fmla="*/ 2846776 w 10895637"/>
              <a:gd name="connsiteY91" fmla="*/ 0 h 5189229"/>
              <a:gd name="connsiteX92" fmla="*/ 3377096 w 10895637"/>
              <a:gd name="connsiteY92" fmla="*/ 530322 h 5189229"/>
              <a:gd name="connsiteX93" fmla="*/ 2486877 w 10895637"/>
              <a:gd name="connsiteY93" fmla="*/ 1420543 h 5189229"/>
              <a:gd name="connsiteX94" fmla="*/ 1596654 w 10895637"/>
              <a:gd name="connsiteY94" fmla="*/ 530321 h 5189229"/>
              <a:gd name="connsiteX95" fmla="*/ 1069103 w 10895637"/>
              <a:gd name="connsiteY95" fmla="*/ 0 h 5189229"/>
              <a:gd name="connsiteX96" fmla="*/ 2025011 w 10895637"/>
              <a:gd name="connsiteY96" fmla="*/ 0 h 5189229"/>
              <a:gd name="connsiteX97" fmla="*/ 1547057 w 10895637"/>
              <a:gd name="connsiteY97" fmla="*/ 477954 h 5189229"/>
              <a:gd name="connsiteX98" fmla="*/ 247336 w 10895637"/>
              <a:gd name="connsiteY98" fmla="*/ 0 h 5189229"/>
              <a:gd name="connsiteX99" fmla="*/ 967138 w 10895637"/>
              <a:gd name="connsiteY99" fmla="*/ 0 h 5189229"/>
              <a:gd name="connsiteX100" fmla="*/ 1497458 w 10895637"/>
              <a:gd name="connsiteY100" fmla="*/ 530320 h 5189229"/>
              <a:gd name="connsiteX101" fmla="*/ 607237 w 10895637"/>
              <a:gd name="connsiteY101" fmla="*/ 1420542 h 5189229"/>
              <a:gd name="connsiteX102" fmla="*/ 0 w 10895637"/>
              <a:gd name="connsiteY102" fmla="*/ 813305 h 5189229"/>
              <a:gd name="connsiteX103" fmla="*/ 0 w 10895637"/>
              <a:gd name="connsiteY103" fmla="*/ 247336 h 518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0895637" h="5189229">
                <a:moveTo>
                  <a:pt x="607241" y="3408786"/>
                </a:moveTo>
                <a:lnTo>
                  <a:pt x="1497462" y="4299007"/>
                </a:lnTo>
                <a:lnTo>
                  <a:pt x="607242" y="5189229"/>
                </a:lnTo>
                <a:lnTo>
                  <a:pt x="0" y="4581987"/>
                </a:lnTo>
                <a:lnTo>
                  <a:pt x="0" y="4016028"/>
                </a:lnTo>
                <a:close/>
                <a:moveTo>
                  <a:pt x="9065598" y="2490539"/>
                </a:moveTo>
                <a:lnTo>
                  <a:pt x="9955820" y="3380760"/>
                </a:lnTo>
                <a:lnTo>
                  <a:pt x="9065598" y="4270982"/>
                </a:lnTo>
                <a:lnTo>
                  <a:pt x="8175377" y="3380761"/>
                </a:lnTo>
                <a:close/>
                <a:moveTo>
                  <a:pt x="7185963" y="2490539"/>
                </a:moveTo>
                <a:lnTo>
                  <a:pt x="8076185" y="3380761"/>
                </a:lnTo>
                <a:lnTo>
                  <a:pt x="7185964" y="4270982"/>
                </a:lnTo>
                <a:lnTo>
                  <a:pt x="6295742" y="3380760"/>
                </a:lnTo>
                <a:close/>
                <a:moveTo>
                  <a:pt x="1547057" y="2467029"/>
                </a:moveTo>
                <a:lnTo>
                  <a:pt x="2437279" y="3357251"/>
                </a:lnTo>
                <a:lnTo>
                  <a:pt x="1547057" y="4247474"/>
                </a:lnTo>
                <a:lnTo>
                  <a:pt x="656836" y="3357251"/>
                </a:lnTo>
                <a:close/>
                <a:moveTo>
                  <a:pt x="2486877" y="1525276"/>
                </a:moveTo>
                <a:lnTo>
                  <a:pt x="3377098" y="2415495"/>
                </a:lnTo>
                <a:lnTo>
                  <a:pt x="2486877" y="3305717"/>
                </a:lnTo>
                <a:lnTo>
                  <a:pt x="1596655" y="2415495"/>
                </a:lnTo>
                <a:close/>
                <a:moveTo>
                  <a:pt x="10005415" y="1525276"/>
                </a:moveTo>
                <a:lnTo>
                  <a:pt x="10895637" y="2415495"/>
                </a:lnTo>
                <a:lnTo>
                  <a:pt x="10005415" y="3305717"/>
                </a:lnTo>
                <a:lnTo>
                  <a:pt x="9115194" y="2415495"/>
                </a:lnTo>
                <a:close/>
                <a:moveTo>
                  <a:pt x="8125779" y="1525276"/>
                </a:moveTo>
                <a:lnTo>
                  <a:pt x="9016000" y="2415495"/>
                </a:lnTo>
                <a:lnTo>
                  <a:pt x="8125779" y="3305717"/>
                </a:lnTo>
                <a:lnTo>
                  <a:pt x="7235557" y="2415495"/>
                </a:lnTo>
                <a:close/>
                <a:moveTo>
                  <a:pt x="6246143" y="1525276"/>
                </a:moveTo>
                <a:lnTo>
                  <a:pt x="7136365" y="2415495"/>
                </a:lnTo>
                <a:lnTo>
                  <a:pt x="6246143" y="3305717"/>
                </a:lnTo>
                <a:lnTo>
                  <a:pt x="5355923" y="2415495"/>
                </a:lnTo>
                <a:close/>
                <a:moveTo>
                  <a:pt x="4366509" y="1525276"/>
                </a:moveTo>
                <a:lnTo>
                  <a:pt x="5256730" y="2415495"/>
                </a:lnTo>
                <a:lnTo>
                  <a:pt x="4366509" y="3305717"/>
                </a:lnTo>
                <a:lnTo>
                  <a:pt x="3476291" y="2415495"/>
                </a:lnTo>
                <a:close/>
                <a:moveTo>
                  <a:pt x="607238" y="1525274"/>
                </a:moveTo>
                <a:lnTo>
                  <a:pt x="1497459" y="2415495"/>
                </a:lnTo>
                <a:lnTo>
                  <a:pt x="607238" y="3305716"/>
                </a:lnTo>
                <a:lnTo>
                  <a:pt x="0" y="2698479"/>
                </a:lnTo>
                <a:lnTo>
                  <a:pt x="0" y="2132511"/>
                </a:lnTo>
                <a:close/>
                <a:moveTo>
                  <a:pt x="9065598" y="585458"/>
                </a:moveTo>
                <a:lnTo>
                  <a:pt x="9955819" y="1475679"/>
                </a:lnTo>
                <a:lnTo>
                  <a:pt x="9065598" y="2365899"/>
                </a:lnTo>
                <a:lnTo>
                  <a:pt x="8175377" y="1475679"/>
                </a:lnTo>
                <a:close/>
                <a:moveTo>
                  <a:pt x="7185964" y="585458"/>
                </a:moveTo>
                <a:lnTo>
                  <a:pt x="8076185" y="1475679"/>
                </a:lnTo>
                <a:lnTo>
                  <a:pt x="7185963" y="2365898"/>
                </a:lnTo>
                <a:lnTo>
                  <a:pt x="6295742" y="1475680"/>
                </a:lnTo>
                <a:close/>
                <a:moveTo>
                  <a:pt x="5306327" y="585458"/>
                </a:moveTo>
                <a:lnTo>
                  <a:pt x="6196548" y="1475679"/>
                </a:lnTo>
                <a:lnTo>
                  <a:pt x="5306328" y="2365898"/>
                </a:lnTo>
                <a:lnTo>
                  <a:pt x="4416106" y="1475679"/>
                </a:lnTo>
                <a:close/>
                <a:moveTo>
                  <a:pt x="3426696" y="585458"/>
                </a:moveTo>
                <a:lnTo>
                  <a:pt x="4316913" y="1475679"/>
                </a:lnTo>
                <a:lnTo>
                  <a:pt x="3426695" y="2365898"/>
                </a:lnTo>
                <a:lnTo>
                  <a:pt x="2536473" y="1475679"/>
                </a:lnTo>
                <a:close/>
                <a:moveTo>
                  <a:pt x="1547057" y="585456"/>
                </a:moveTo>
                <a:lnTo>
                  <a:pt x="2437279" y="1475679"/>
                </a:lnTo>
                <a:lnTo>
                  <a:pt x="1547057" y="2365899"/>
                </a:lnTo>
                <a:lnTo>
                  <a:pt x="656837" y="1475679"/>
                </a:lnTo>
                <a:close/>
                <a:moveTo>
                  <a:pt x="9022147" y="0"/>
                </a:moveTo>
                <a:lnTo>
                  <a:pt x="9543551" y="0"/>
                </a:lnTo>
                <a:lnTo>
                  <a:pt x="9065598" y="477954"/>
                </a:lnTo>
                <a:lnTo>
                  <a:pt x="8587642" y="1"/>
                </a:lnTo>
                <a:close/>
                <a:moveTo>
                  <a:pt x="8485680" y="0"/>
                </a:moveTo>
                <a:lnTo>
                  <a:pt x="9016000" y="530321"/>
                </a:lnTo>
                <a:lnTo>
                  <a:pt x="8125779" y="1420543"/>
                </a:lnTo>
                <a:lnTo>
                  <a:pt x="7235558" y="530321"/>
                </a:lnTo>
                <a:lnTo>
                  <a:pt x="7765878" y="1"/>
                </a:lnTo>
                <a:close/>
                <a:moveTo>
                  <a:pt x="6708009" y="0"/>
                </a:moveTo>
                <a:lnTo>
                  <a:pt x="7663917" y="0"/>
                </a:lnTo>
                <a:lnTo>
                  <a:pt x="7185963" y="477954"/>
                </a:lnTo>
                <a:close/>
                <a:moveTo>
                  <a:pt x="5886244" y="0"/>
                </a:moveTo>
                <a:lnTo>
                  <a:pt x="6606043" y="0"/>
                </a:lnTo>
                <a:lnTo>
                  <a:pt x="7136365" y="530322"/>
                </a:lnTo>
                <a:lnTo>
                  <a:pt x="6246143" y="1420543"/>
                </a:lnTo>
                <a:lnTo>
                  <a:pt x="5355921" y="530321"/>
                </a:lnTo>
                <a:close/>
                <a:moveTo>
                  <a:pt x="4828374" y="0"/>
                </a:moveTo>
                <a:lnTo>
                  <a:pt x="5784282" y="0"/>
                </a:lnTo>
                <a:lnTo>
                  <a:pt x="5306328" y="477954"/>
                </a:lnTo>
                <a:close/>
                <a:moveTo>
                  <a:pt x="4006611" y="0"/>
                </a:moveTo>
                <a:lnTo>
                  <a:pt x="4726410" y="1"/>
                </a:lnTo>
                <a:lnTo>
                  <a:pt x="5256731" y="530321"/>
                </a:lnTo>
                <a:lnTo>
                  <a:pt x="4366509" y="1420543"/>
                </a:lnTo>
                <a:lnTo>
                  <a:pt x="3476290" y="530321"/>
                </a:lnTo>
                <a:close/>
                <a:moveTo>
                  <a:pt x="2948738" y="0"/>
                </a:moveTo>
                <a:lnTo>
                  <a:pt x="3904646" y="0"/>
                </a:lnTo>
                <a:lnTo>
                  <a:pt x="3426692" y="477954"/>
                </a:lnTo>
                <a:close/>
                <a:moveTo>
                  <a:pt x="2126976" y="0"/>
                </a:moveTo>
                <a:lnTo>
                  <a:pt x="2846776" y="0"/>
                </a:lnTo>
                <a:lnTo>
                  <a:pt x="3377096" y="530322"/>
                </a:lnTo>
                <a:lnTo>
                  <a:pt x="2486877" y="1420543"/>
                </a:lnTo>
                <a:lnTo>
                  <a:pt x="1596654" y="530321"/>
                </a:lnTo>
                <a:close/>
                <a:moveTo>
                  <a:pt x="1069103" y="0"/>
                </a:moveTo>
                <a:lnTo>
                  <a:pt x="2025011" y="0"/>
                </a:lnTo>
                <a:lnTo>
                  <a:pt x="1547057" y="477954"/>
                </a:lnTo>
                <a:close/>
                <a:moveTo>
                  <a:pt x="247336" y="0"/>
                </a:moveTo>
                <a:lnTo>
                  <a:pt x="967138" y="0"/>
                </a:lnTo>
                <a:lnTo>
                  <a:pt x="1497458" y="530320"/>
                </a:lnTo>
                <a:lnTo>
                  <a:pt x="607237" y="1420542"/>
                </a:lnTo>
                <a:lnTo>
                  <a:pt x="0" y="813305"/>
                </a:lnTo>
                <a:lnTo>
                  <a:pt x="0" y="247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2381250" y="5411074"/>
            <a:ext cx="913923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2381250" y="4314548"/>
            <a:ext cx="9139238" cy="1096527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22" name="任意多边形: 形状 321"/>
          <p:cNvSpPr/>
          <p:nvPr userDrawn="1"/>
        </p:nvSpPr>
        <p:spPr>
          <a:xfrm rot="2700000">
            <a:off x="8938663" y="-367058"/>
            <a:ext cx="4163901" cy="3883643"/>
          </a:xfrm>
          <a:custGeom>
            <a:avLst/>
            <a:gdLst>
              <a:gd name="connsiteX0" fmla="*/ 1 w 4163901"/>
              <a:gd name="connsiteY0" fmla="*/ 1796719 h 3883643"/>
              <a:gd name="connsiteX1" fmla="*/ 1796720 w 4163901"/>
              <a:gd name="connsiteY1" fmla="*/ 0 h 3883643"/>
              <a:gd name="connsiteX2" fmla="*/ 4163901 w 4163901"/>
              <a:gd name="connsiteY2" fmla="*/ 2367181 h 3883643"/>
              <a:gd name="connsiteX3" fmla="*/ 4163901 w 4163901"/>
              <a:gd name="connsiteY3" fmla="*/ 3883643 h 3883643"/>
              <a:gd name="connsiteX4" fmla="*/ 0 w 4163901"/>
              <a:gd name="connsiteY4" fmla="*/ 3883643 h 3883643"/>
              <a:gd name="connsiteX5" fmla="*/ 0 w 4163901"/>
              <a:gd name="connsiteY5" fmla="*/ 3879725 h 3883643"/>
              <a:gd name="connsiteX6" fmla="*/ 2679672 w 4163901"/>
              <a:gd name="connsiteY6" fmla="*/ 3879726 h 3883643"/>
              <a:gd name="connsiteX7" fmla="*/ 2679672 w 4163901"/>
              <a:gd name="connsiteY7" fmla="*/ 2536975 h 3883643"/>
              <a:gd name="connsiteX8" fmla="*/ 0 w 4163901"/>
              <a:gd name="connsiteY8" fmla="*/ 2536975 h 388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3901" h="3883643">
                <a:moveTo>
                  <a:pt x="1" y="1796719"/>
                </a:moveTo>
                <a:lnTo>
                  <a:pt x="1796720" y="0"/>
                </a:lnTo>
                <a:lnTo>
                  <a:pt x="4163901" y="2367181"/>
                </a:lnTo>
                <a:lnTo>
                  <a:pt x="4163901" y="3883643"/>
                </a:lnTo>
                <a:lnTo>
                  <a:pt x="0" y="3883643"/>
                </a:lnTo>
                <a:lnTo>
                  <a:pt x="0" y="3879725"/>
                </a:lnTo>
                <a:lnTo>
                  <a:pt x="2679672" y="3879726"/>
                </a:lnTo>
                <a:lnTo>
                  <a:pt x="2679672" y="2536975"/>
                </a:lnTo>
                <a:lnTo>
                  <a:pt x="0" y="25369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7" name="任意多边形: 形状 316"/>
          <p:cNvSpPr/>
          <p:nvPr userDrawn="1"/>
        </p:nvSpPr>
        <p:spPr>
          <a:xfrm rot="2700000">
            <a:off x="-1059549" y="1356915"/>
            <a:ext cx="2119098" cy="2119098"/>
          </a:xfrm>
          <a:custGeom>
            <a:avLst/>
            <a:gdLst>
              <a:gd name="connsiteX0" fmla="*/ 1330475 w 2119098"/>
              <a:gd name="connsiteY0" fmla="*/ 1330475 h 2119098"/>
              <a:gd name="connsiteX1" fmla="*/ 2119098 w 2119098"/>
              <a:gd name="connsiteY1" fmla="*/ 1330475 h 2119098"/>
              <a:gd name="connsiteX2" fmla="*/ 2119098 w 2119098"/>
              <a:gd name="connsiteY2" fmla="*/ 2119098 h 2119098"/>
              <a:gd name="connsiteX3" fmla="*/ 0 w 2119098"/>
              <a:gd name="connsiteY3" fmla="*/ 0 h 2119098"/>
              <a:gd name="connsiteX4" fmla="*/ 788624 w 2119098"/>
              <a:gd name="connsiteY4" fmla="*/ 0 h 2119098"/>
              <a:gd name="connsiteX5" fmla="*/ 788624 w 2119098"/>
              <a:gd name="connsiteY5" fmla="*/ 788624 h 211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098" h="2119098">
                <a:moveTo>
                  <a:pt x="1330475" y="1330475"/>
                </a:moveTo>
                <a:lnTo>
                  <a:pt x="2119098" y="1330475"/>
                </a:lnTo>
                <a:lnTo>
                  <a:pt x="2119098" y="2119098"/>
                </a:lnTo>
                <a:close/>
                <a:moveTo>
                  <a:pt x="0" y="0"/>
                </a:moveTo>
                <a:lnTo>
                  <a:pt x="788624" y="0"/>
                </a:lnTo>
                <a:lnTo>
                  <a:pt x="788624" y="7886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图片占位符 61"/>
          <p:cNvSpPr>
            <a:spLocks noGrp="1"/>
          </p:cNvSpPr>
          <p:nvPr>
            <p:ph type="pic" sz="quarter" idx="17"/>
          </p:nvPr>
        </p:nvSpPr>
        <p:spPr>
          <a:xfrm>
            <a:off x="185318" y="0"/>
            <a:ext cx="4777207" cy="3148659"/>
          </a:xfrm>
          <a:custGeom>
            <a:avLst/>
            <a:gdLst>
              <a:gd name="connsiteX0" fmla="*/ 4797271 w 5564108"/>
              <a:gd name="connsiteY0" fmla="*/ 2135449 h 3667306"/>
              <a:gd name="connsiteX1" fmla="*/ 5564108 w 5564108"/>
              <a:gd name="connsiteY1" fmla="*/ 2900469 h 3667306"/>
              <a:gd name="connsiteX2" fmla="*/ 4799086 w 5564108"/>
              <a:gd name="connsiteY2" fmla="*/ 3667306 h 3667306"/>
              <a:gd name="connsiteX3" fmla="*/ 4032250 w 5564108"/>
              <a:gd name="connsiteY3" fmla="*/ 2902285 h 3667306"/>
              <a:gd name="connsiteX4" fmla="*/ 1571472 w 5564108"/>
              <a:gd name="connsiteY4" fmla="*/ 2135449 h 3667306"/>
              <a:gd name="connsiteX5" fmla="*/ 2338307 w 5564108"/>
              <a:gd name="connsiteY5" fmla="*/ 2900470 h 3667306"/>
              <a:gd name="connsiteX6" fmla="*/ 1573287 w 5564108"/>
              <a:gd name="connsiteY6" fmla="*/ 3667305 h 3667306"/>
              <a:gd name="connsiteX7" fmla="*/ 806451 w 5564108"/>
              <a:gd name="connsiteY7" fmla="*/ 2902284 h 3667306"/>
              <a:gd name="connsiteX8" fmla="*/ 3184371 w 5564108"/>
              <a:gd name="connsiteY8" fmla="*/ 2135448 h 3667306"/>
              <a:gd name="connsiteX9" fmla="*/ 3951207 w 5564108"/>
              <a:gd name="connsiteY9" fmla="*/ 2900469 h 3667306"/>
              <a:gd name="connsiteX10" fmla="*/ 3186186 w 5564108"/>
              <a:gd name="connsiteY10" fmla="*/ 3667305 h 3667306"/>
              <a:gd name="connsiteX11" fmla="*/ 2419350 w 5564108"/>
              <a:gd name="connsiteY11" fmla="*/ 2902284 h 3667306"/>
              <a:gd name="connsiteX12" fmla="*/ 2377921 w 5564108"/>
              <a:gd name="connsiteY12" fmla="*/ 1343278 h 3667306"/>
              <a:gd name="connsiteX13" fmla="*/ 3144757 w 5564108"/>
              <a:gd name="connsiteY13" fmla="*/ 2108299 h 3667306"/>
              <a:gd name="connsiteX14" fmla="*/ 2379736 w 5564108"/>
              <a:gd name="connsiteY14" fmla="*/ 2875134 h 3667306"/>
              <a:gd name="connsiteX15" fmla="*/ 1612901 w 5564108"/>
              <a:gd name="connsiteY15" fmla="*/ 2110113 h 3667306"/>
              <a:gd name="connsiteX16" fmla="*/ 765021 w 5564108"/>
              <a:gd name="connsiteY16" fmla="*/ 1343277 h 3667306"/>
              <a:gd name="connsiteX17" fmla="*/ 1531858 w 5564108"/>
              <a:gd name="connsiteY17" fmla="*/ 2108298 h 3667306"/>
              <a:gd name="connsiteX18" fmla="*/ 766836 w 5564108"/>
              <a:gd name="connsiteY18" fmla="*/ 2875134 h 3667306"/>
              <a:gd name="connsiteX19" fmla="*/ 0 w 5564108"/>
              <a:gd name="connsiteY19" fmla="*/ 2110113 h 3667306"/>
              <a:gd name="connsiteX20" fmla="*/ 3993242 w 5564108"/>
              <a:gd name="connsiteY20" fmla="*/ 1339579 h 3667306"/>
              <a:gd name="connsiteX21" fmla="*/ 4760078 w 5564108"/>
              <a:gd name="connsiteY21" fmla="*/ 2104600 h 3667306"/>
              <a:gd name="connsiteX22" fmla="*/ 3995057 w 5564108"/>
              <a:gd name="connsiteY22" fmla="*/ 2871436 h 3667306"/>
              <a:gd name="connsiteX23" fmla="*/ 3228222 w 5564108"/>
              <a:gd name="connsiteY23" fmla="*/ 2106415 h 3667306"/>
              <a:gd name="connsiteX24" fmla="*/ 1571472 w 5564108"/>
              <a:gd name="connsiteY24" fmla="*/ 536985 h 3667306"/>
              <a:gd name="connsiteX25" fmla="*/ 2338306 w 5564108"/>
              <a:gd name="connsiteY25" fmla="*/ 1302004 h 3667306"/>
              <a:gd name="connsiteX26" fmla="*/ 1573287 w 5564108"/>
              <a:gd name="connsiteY26" fmla="*/ 2068840 h 3667306"/>
              <a:gd name="connsiteX27" fmla="*/ 806451 w 5564108"/>
              <a:gd name="connsiteY27" fmla="*/ 1303819 h 3667306"/>
              <a:gd name="connsiteX28" fmla="*/ 3184371 w 5564108"/>
              <a:gd name="connsiteY28" fmla="*/ 536984 h 3667306"/>
              <a:gd name="connsiteX29" fmla="*/ 3951207 w 5564108"/>
              <a:gd name="connsiteY29" fmla="*/ 1302004 h 3667306"/>
              <a:gd name="connsiteX30" fmla="*/ 3186186 w 5564108"/>
              <a:gd name="connsiteY30" fmla="*/ 2068840 h 3667306"/>
              <a:gd name="connsiteX31" fmla="*/ 2419350 w 5564108"/>
              <a:gd name="connsiteY31" fmla="*/ 1303819 h 3667306"/>
              <a:gd name="connsiteX32" fmla="*/ 4797271 w 5564108"/>
              <a:gd name="connsiteY32" fmla="*/ 526123 h 3667306"/>
              <a:gd name="connsiteX33" fmla="*/ 5564107 w 5564108"/>
              <a:gd name="connsiteY33" fmla="*/ 1291144 h 3667306"/>
              <a:gd name="connsiteX34" fmla="*/ 4799086 w 5564108"/>
              <a:gd name="connsiteY34" fmla="*/ 2057979 h 3667306"/>
              <a:gd name="connsiteX35" fmla="*/ 4032250 w 5564108"/>
              <a:gd name="connsiteY35" fmla="*/ 1292958 h 3667306"/>
              <a:gd name="connsiteX36" fmla="*/ 4341202 w 5564108"/>
              <a:gd name="connsiteY36" fmla="*/ 1 h 3667306"/>
              <a:gd name="connsiteX37" fmla="*/ 5254803 w 5564108"/>
              <a:gd name="connsiteY37" fmla="*/ 1 h 3667306"/>
              <a:gd name="connsiteX38" fmla="*/ 4799085 w 5564108"/>
              <a:gd name="connsiteY38" fmla="*/ 456799 h 3667306"/>
              <a:gd name="connsiteX39" fmla="*/ 3655447 w 5564108"/>
              <a:gd name="connsiteY39" fmla="*/ 1 h 3667306"/>
              <a:gd name="connsiteX40" fmla="*/ 3186186 w 5564108"/>
              <a:gd name="connsiteY40" fmla="*/ 470376 h 3667306"/>
              <a:gd name="connsiteX41" fmla="*/ 2714695 w 5564108"/>
              <a:gd name="connsiteY41" fmla="*/ 1 h 3667306"/>
              <a:gd name="connsiteX42" fmla="*/ 2633714 w 5564108"/>
              <a:gd name="connsiteY42" fmla="*/ 1 h 3667306"/>
              <a:gd name="connsiteX43" fmla="*/ 3144757 w 5564108"/>
              <a:gd name="connsiteY43" fmla="*/ 509834 h 3667306"/>
              <a:gd name="connsiteX44" fmla="*/ 2379736 w 5564108"/>
              <a:gd name="connsiteY44" fmla="*/ 1276669 h 3667306"/>
              <a:gd name="connsiteX45" fmla="*/ 1612901 w 5564108"/>
              <a:gd name="connsiteY45" fmla="*/ 511649 h 3667306"/>
              <a:gd name="connsiteX46" fmla="*/ 2123338 w 5564108"/>
              <a:gd name="connsiteY46" fmla="*/ 1 h 3667306"/>
              <a:gd name="connsiteX47" fmla="*/ 3734969 w 5564108"/>
              <a:gd name="connsiteY47" fmla="*/ 0 h 3667306"/>
              <a:gd name="connsiteX48" fmla="*/ 4252742 w 5564108"/>
              <a:gd name="connsiteY48" fmla="*/ 1 h 3667306"/>
              <a:gd name="connsiteX49" fmla="*/ 4760078 w 5564108"/>
              <a:gd name="connsiteY49" fmla="*/ 506136 h 3667306"/>
              <a:gd name="connsiteX50" fmla="*/ 3995058 w 5564108"/>
              <a:gd name="connsiteY50" fmla="*/ 1272971 h 3667306"/>
              <a:gd name="connsiteX51" fmla="*/ 3228221 w 5564108"/>
              <a:gd name="connsiteY51" fmla="*/ 507951 h 3667306"/>
              <a:gd name="connsiteX52" fmla="*/ 2042548 w 5564108"/>
              <a:gd name="connsiteY52" fmla="*/ 0 h 3667306"/>
              <a:gd name="connsiteX53" fmla="*/ 1573287 w 5564108"/>
              <a:gd name="connsiteY53" fmla="*/ 470376 h 3667306"/>
              <a:gd name="connsiteX54" fmla="*/ 1101795 w 5564108"/>
              <a:gd name="connsiteY54" fmla="*/ 0 h 36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564108" h="3667306">
                <a:moveTo>
                  <a:pt x="4797271" y="2135449"/>
                </a:moveTo>
                <a:lnTo>
                  <a:pt x="5564108" y="2900469"/>
                </a:lnTo>
                <a:lnTo>
                  <a:pt x="4799086" y="3667306"/>
                </a:lnTo>
                <a:lnTo>
                  <a:pt x="4032250" y="2902285"/>
                </a:lnTo>
                <a:close/>
                <a:moveTo>
                  <a:pt x="1571472" y="2135449"/>
                </a:moveTo>
                <a:lnTo>
                  <a:pt x="2338307" y="2900470"/>
                </a:lnTo>
                <a:lnTo>
                  <a:pt x="1573287" y="3667305"/>
                </a:lnTo>
                <a:lnTo>
                  <a:pt x="806451" y="2902284"/>
                </a:lnTo>
                <a:close/>
                <a:moveTo>
                  <a:pt x="3184371" y="2135448"/>
                </a:moveTo>
                <a:lnTo>
                  <a:pt x="3951207" y="2900469"/>
                </a:lnTo>
                <a:lnTo>
                  <a:pt x="3186186" y="3667305"/>
                </a:lnTo>
                <a:lnTo>
                  <a:pt x="2419350" y="2902284"/>
                </a:lnTo>
                <a:close/>
                <a:moveTo>
                  <a:pt x="2377921" y="1343278"/>
                </a:moveTo>
                <a:lnTo>
                  <a:pt x="3144757" y="2108299"/>
                </a:lnTo>
                <a:lnTo>
                  <a:pt x="2379736" y="2875134"/>
                </a:lnTo>
                <a:lnTo>
                  <a:pt x="1612901" y="2110113"/>
                </a:lnTo>
                <a:close/>
                <a:moveTo>
                  <a:pt x="765021" y="1343277"/>
                </a:moveTo>
                <a:lnTo>
                  <a:pt x="1531858" y="2108298"/>
                </a:lnTo>
                <a:lnTo>
                  <a:pt x="766836" y="2875134"/>
                </a:lnTo>
                <a:lnTo>
                  <a:pt x="0" y="2110113"/>
                </a:lnTo>
                <a:close/>
                <a:moveTo>
                  <a:pt x="3993242" y="1339579"/>
                </a:moveTo>
                <a:lnTo>
                  <a:pt x="4760078" y="2104600"/>
                </a:lnTo>
                <a:lnTo>
                  <a:pt x="3995057" y="2871436"/>
                </a:lnTo>
                <a:lnTo>
                  <a:pt x="3228222" y="2106415"/>
                </a:lnTo>
                <a:close/>
                <a:moveTo>
                  <a:pt x="1571472" y="536985"/>
                </a:moveTo>
                <a:lnTo>
                  <a:pt x="2338306" y="1302004"/>
                </a:lnTo>
                <a:lnTo>
                  <a:pt x="1573287" y="2068840"/>
                </a:lnTo>
                <a:lnTo>
                  <a:pt x="806451" y="1303819"/>
                </a:lnTo>
                <a:close/>
                <a:moveTo>
                  <a:pt x="3184371" y="536984"/>
                </a:moveTo>
                <a:lnTo>
                  <a:pt x="3951207" y="1302004"/>
                </a:lnTo>
                <a:lnTo>
                  <a:pt x="3186186" y="2068840"/>
                </a:lnTo>
                <a:lnTo>
                  <a:pt x="2419350" y="1303819"/>
                </a:lnTo>
                <a:close/>
                <a:moveTo>
                  <a:pt x="4797271" y="526123"/>
                </a:moveTo>
                <a:lnTo>
                  <a:pt x="5564107" y="1291144"/>
                </a:lnTo>
                <a:lnTo>
                  <a:pt x="4799086" y="2057979"/>
                </a:lnTo>
                <a:lnTo>
                  <a:pt x="4032250" y="1292958"/>
                </a:lnTo>
                <a:close/>
                <a:moveTo>
                  <a:pt x="4341202" y="1"/>
                </a:moveTo>
                <a:lnTo>
                  <a:pt x="5254803" y="1"/>
                </a:lnTo>
                <a:lnTo>
                  <a:pt x="4799085" y="456799"/>
                </a:lnTo>
                <a:close/>
                <a:moveTo>
                  <a:pt x="3655447" y="1"/>
                </a:moveTo>
                <a:lnTo>
                  <a:pt x="3186186" y="470376"/>
                </a:lnTo>
                <a:lnTo>
                  <a:pt x="2714695" y="1"/>
                </a:lnTo>
                <a:close/>
                <a:moveTo>
                  <a:pt x="2633714" y="1"/>
                </a:moveTo>
                <a:lnTo>
                  <a:pt x="3144757" y="509834"/>
                </a:lnTo>
                <a:lnTo>
                  <a:pt x="2379736" y="1276669"/>
                </a:lnTo>
                <a:lnTo>
                  <a:pt x="1612901" y="511649"/>
                </a:lnTo>
                <a:lnTo>
                  <a:pt x="2123338" y="1"/>
                </a:lnTo>
                <a:close/>
                <a:moveTo>
                  <a:pt x="3734969" y="0"/>
                </a:moveTo>
                <a:lnTo>
                  <a:pt x="4252742" y="1"/>
                </a:lnTo>
                <a:lnTo>
                  <a:pt x="4760078" y="506136"/>
                </a:lnTo>
                <a:lnTo>
                  <a:pt x="3995058" y="1272971"/>
                </a:lnTo>
                <a:lnTo>
                  <a:pt x="3228221" y="507951"/>
                </a:lnTo>
                <a:close/>
                <a:moveTo>
                  <a:pt x="2042548" y="0"/>
                </a:moveTo>
                <a:lnTo>
                  <a:pt x="1573287" y="470376"/>
                </a:lnTo>
                <a:lnTo>
                  <a:pt x="110179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/>
        </p:nvSpPr>
        <p:spPr>
          <a:xfrm rot="18895927">
            <a:off x="-741774" y="-8938"/>
            <a:ext cx="2458932" cy="2339486"/>
          </a:xfrm>
          <a:custGeom>
            <a:avLst/>
            <a:gdLst>
              <a:gd name="connsiteX0" fmla="*/ 1981637 w 2863967"/>
              <a:gd name="connsiteY0" fmla="*/ 0 h 2724846"/>
              <a:gd name="connsiteX1" fmla="*/ 2863967 w 2863967"/>
              <a:gd name="connsiteY1" fmla="*/ 884424 h 2724846"/>
              <a:gd name="connsiteX2" fmla="*/ 2863967 w 2863967"/>
              <a:gd name="connsiteY2" fmla="*/ 1572560 h 2724846"/>
              <a:gd name="connsiteX3" fmla="*/ 581336 w 2863967"/>
              <a:gd name="connsiteY3" fmla="*/ 1572560 h 2724846"/>
              <a:gd name="connsiteX4" fmla="*/ 581336 w 2863967"/>
              <a:gd name="connsiteY4" fmla="*/ 2724846 h 2724846"/>
              <a:gd name="connsiteX5" fmla="*/ 0 w 2863967"/>
              <a:gd name="connsiteY5" fmla="*/ 2724846 h 2724846"/>
              <a:gd name="connsiteX6" fmla="*/ 0 w 2863967"/>
              <a:gd name="connsiteY6" fmla="*/ 1976947 h 272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967" h="2724846">
                <a:moveTo>
                  <a:pt x="1981637" y="0"/>
                </a:moveTo>
                <a:lnTo>
                  <a:pt x="2863967" y="884424"/>
                </a:lnTo>
                <a:lnTo>
                  <a:pt x="2863967" y="1572560"/>
                </a:lnTo>
                <a:lnTo>
                  <a:pt x="581336" y="1572560"/>
                </a:lnTo>
                <a:lnTo>
                  <a:pt x="581336" y="2724846"/>
                </a:lnTo>
                <a:lnTo>
                  <a:pt x="0" y="2724846"/>
                </a:lnTo>
                <a:lnTo>
                  <a:pt x="0" y="19769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096000" y="3954002"/>
            <a:ext cx="5424488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6096000" y="4610793"/>
            <a:ext cx="542448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1" name="图片 30" descr="logo_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3215" y="69850"/>
            <a:ext cx="2819400" cy="888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1" name="图片 30" descr="logo_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3215" y="69850"/>
            <a:ext cx="2819400" cy="888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logo_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3215" y="69850"/>
            <a:ext cx="2819400" cy="888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414001" y="3249227"/>
            <a:ext cx="4701233" cy="150806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414001" y="5039751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414001" y="5355385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9"/>
          </p:nvPr>
        </p:nvSpPr>
        <p:spPr>
          <a:xfrm>
            <a:off x="213893" y="-1"/>
            <a:ext cx="5564108" cy="3667306"/>
          </a:xfrm>
          <a:custGeom>
            <a:avLst/>
            <a:gdLst>
              <a:gd name="connsiteX0" fmla="*/ 4797271 w 5564108"/>
              <a:gd name="connsiteY0" fmla="*/ 2135449 h 3667306"/>
              <a:gd name="connsiteX1" fmla="*/ 5564108 w 5564108"/>
              <a:gd name="connsiteY1" fmla="*/ 2900469 h 3667306"/>
              <a:gd name="connsiteX2" fmla="*/ 4799086 w 5564108"/>
              <a:gd name="connsiteY2" fmla="*/ 3667306 h 3667306"/>
              <a:gd name="connsiteX3" fmla="*/ 4032250 w 5564108"/>
              <a:gd name="connsiteY3" fmla="*/ 2902285 h 3667306"/>
              <a:gd name="connsiteX4" fmla="*/ 1571472 w 5564108"/>
              <a:gd name="connsiteY4" fmla="*/ 2135449 h 3667306"/>
              <a:gd name="connsiteX5" fmla="*/ 2338307 w 5564108"/>
              <a:gd name="connsiteY5" fmla="*/ 2900470 h 3667306"/>
              <a:gd name="connsiteX6" fmla="*/ 1573287 w 5564108"/>
              <a:gd name="connsiteY6" fmla="*/ 3667305 h 3667306"/>
              <a:gd name="connsiteX7" fmla="*/ 806451 w 5564108"/>
              <a:gd name="connsiteY7" fmla="*/ 2902284 h 3667306"/>
              <a:gd name="connsiteX8" fmla="*/ 3184371 w 5564108"/>
              <a:gd name="connsiteY8" fmla="*/ 2135448 h 3667306"/>
              <a:gd name="connsiteX9" fmla="*/ 3951207 w 5564108"/>
              <a:gd name="connsiteY9" fmla="*/ 2900469 h 3667306"/>
              <a:gd name="connsiteX10" fmla="*/ 3186186 w 5564108"/>
              <a:gd name="connsiteY10" fmla="*/ 3667305 h 3667306"/>
              <a:gd name="connsiteX11" fmla="*/ 2419350 w 5564108"/>
              <a:gd name="connsiteY11" fmla="*/ 2902284 h 3667306"/>
              <a:gd name="connsiteX12" fmla="*/ 2377921 w 5564108"/>
              <a:gd name="connsiteY12" fmla="*/ 1343278 h 3667306"/>
              <a:gd name="connsiteX13" fmla="*/ 3144757 w 5564108"/>
              <a:gd name="connsiteY13" fmla="*/ 2108299 h 3667306"/>
              <a:gd name="connsiteX14" fmla="*/ 2379736 w 5564108"/>
              <a:gd name="connsiteY14" fmla="*/ 2875134 h 3667306"/>
              <a:gd name="connsiteX15" fmla="*/ 1612901 w 5564108"/>
              <a:gd name="connsiteY15" fmla="*/ 2110113 h 3667306"/>
              <a:gd name="connsiteX16" fmla="*/ 765021 w 5564108"/>
              <a:gd name="connsiteY16" fmla="*/ 1343277 h 3667306"/>
              <a:gd name="connsiteX17" fmla="*/ 1531858 w 5564108"/>
              <a:gd name="connsiteY17" fmla="*/ 2108298 h 3667306"/>
              <a:gd name="connsiteX18" fmla="*/ 766836 w 5564108"/>
              <a:gd name="connsiteY18" fmla="*/ 2875134 h 3667306"/>
              <a:gd name="connsiteX19" fmla="*/ 0 w 5564108"/>
              <a:gd name="connsiteY19" fmla="*/ 2110113 h 3667306"/>
              <a:gd name="connsiteX20" fmla="*/ 3993242 w 5564108"/>
              <a:gd name="connsiteY20" fmla="*/ 1339579 h 3667306"/>
              <a:gd name="connsiteX21" fmla="*/ 4760078 w 5564108"/>
              <a:gd name="connsiteY21" fmla="*/ 2104600 h 3667306"/>
              <a:gd name="connsiteX22" fmla="*/ 3995057 w 5564108"/>
              <a:gd name="connsiteY22" fmla="*/ 2871436 h 3667306"/>
              <a:gd name="connsiteX23" fmla="*/ 3228222 w 5564108"/>
              <a:gd name="connsiteY23" fmla="*/ 2106415 h 3667306"/>
              <a:gd name="connsiteX24" fmla="*/ 1571472 w 5564108"/>
              <a:gd name="connsiteY24" fmla="*/ 536985 h 3667306"/>
              <a:gd name="connsiteX25" fmla="*/ 2338306 w 5564108"/>
              <a:gd name="connsiteY25" fmla="*/ 1302004 h 3667306"/>
              <a:gd name="connsiteX26" fmla="*/ 1573287 w 5564108"/>
              <a:gd name="connsiteY26" fmla="*/ 2068840 h 3667306"/>
              <a:gd name="connsiteX27" fmla="*/ 806451 w 5564108"/>
              <a:gd name="connsiteY27" fmla="*/ 1303819 h 3667306"/>
              <a:gd name="connsiteX28" fmla="*/ 3184371 w 5564108"/>
              <a:gd name="connsiteY28" fmla="*/ 536984 h 3667306"/>
              <a:gd name="connsiteX29" fmla="*/ 3951207 w 5564108"/>
              <a:gd name="connsiteY29" fmla="*/ 1302004 h 3667306"/>
              <a:gd name="connsiteX30" fmla="*/ 3186186 w 5564108"/>
              <a:gd name="connsiteY30" fmla="*/ 2068840 h 3667306"/>
              <a:gd name="connsiteX31" fmla="*/ 2419350 w 5564108"/>
              <a:gd name="connsiteY31" fmla="*/ 1303819 h 3667306"/>
              <a:gd name="connsiteX32" fmla="*/ 4797271 w 5564108"/>
              <a:gd name="connsiteY32" fmla="*/ 526123 h 3667306"/>
              <a:gd name="connsiteX33" fmla="*/ 5564107 w 5564108"/>
              <a:gd name="connsiteY33" fmla="*/ 1291144 h 3667306"/>
              <a:gd name="connsiteX34" fmla="*/ 4799086 w 5564108"/>
              <a:gd name="connsiteY34" fmla="*/ 2057979 h 3667306"/>
              <a:gd name="connsiteX35" fmla="*/ 4032250 w 5564108"/>
              <a:gd name="connsiteY35" fmla="*/ 1292958 h 3667306"/>
              <a:gd name="connsiteX36" fmla="*/ 4341202 w 5564108"/>
              <a:gd name="connsiteY36" fmla="*/ 1 h 3667306"/>
              <a:gd name="connsiteX37" fmla="*/ 5254803 w 5564108"/>
              <a:gd name="connsiteY37" fmla="*/ 1 h 3667306"/>
              <a:gd name="connsiteX38" fmla="*/ 4799085 w 5564108"/>
              <a:gd name="connsiteY38" fmla="*/ 456799 h 3667306"/>
              <a:gd name="connsiteX39" fmla="*/ 3655447 w 5564108"/>
              <a:gd name="connsiteY39" fmla="*/ 1 h 3667306"/>
              <a:gd name="connsiteX40" fmla="*/ 3186186 w 5564108"/>
              <a:gd name="connsiteY40" fmla="*/ 470376 h 3667306"/>
              <a:gd name="connsiteX41" fmla="*/ 2714695 w 5564108"/>
              <a:gd name="connsiteY41" fmla="*/ 1 h 3667306"/>
              <a:gd name="connsiteX42" fmla="*/ 2633714 w 5564108"/>
              <a:gd name="connsiteY42" fmla="*/ 1 h 3667306"/>
              <a:gd name="connsiteX43" fmla="*/ 3144757 w 5564108"/>
              <a:gd name="connsiteY43" fmla="*/ 509834 h 3667306"/>
              <a:gd name="connsiteX44" fmla="*/ 2379736 w 5564108"/>
              <a:gd name="connsiteY44" fmla="*/ 1276669 h 3667306"/>
              <a:gd name="connsiteX45" fmla="*/ 1612901 w 5564108"/>
              <a:gd name="connsiteY45" fmla="*/ 511649 h 3667306"/>
              <a:gd name="connsiteX46" fmla="*/ 2123338 w 5564108"/>
              <a:gd name="connsiteY46" fmla="*/ 1 h 3667306"/>
              <a:gd name="connsiteX47" fmla="*/ 3734969 w 5564108"/>
              <a:gd name="connsiteY47" fmla="*/ 0 h 3667306"/>
              <a:gd name="connsiteX48" fmla="*/ 4252742 w 5564108"/>
              <a:gd name="connsiteY48" fmla="*/ 1 h 3667306"/>
              <a:gd name="connsiteX49" fmla="*/ 4760078 w 5564108"/>
              <a:gd name="connsiteY49" fmla="*/ 506136 h 3667306"/>
              <a:gd name="connsiteX50" fmla="*/ 3995058 w 5564108"/>
              <a:gd name="connsiteY50" fmla="*/ 1272971 h 3667306"/>
              <a:gd name="connsiteX51" fmla="*/ 3228221 w 5564108"/>
              <a:gd name="connsiteY51" fmla="*/ 507951 h 3667306"/>
              <a:gd name="connsiteX52" fmla="*/ 2042548 w 5564108"/>
              <a:gd name="connsiteY52" fmla="*/ 0 h 3667306"/>
              <a:gd name="connsiteX53" fmla="*/ 1573287 w 5564108"/>
              <a:gd name="connsiteY53" fmla="*/ 470376 h 3667306"/>
              <a:gd name="connsiteX54" fmla="*/ 1101795 w 5564108"/>
              <a:gd name="connsiteY54" fmla="*/ 0 h 36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564108" h="3667306">
                <a:moveTo>
                  <a:pt x="4797271" y="2135449"/>
                </a:moveTo>
                <a:lnTo>
                  <a:pt x="5564108" y="2900469"/>
                </a:lnTo>
                <a:lnTo>
                  <a:pt x="4799086" y="3667306"/>
                </a:lnTo>
                <a:lnTo>
                  <a:pt x="4032250" y="2902285"/>
                </a:lnTo>
                <a:close/>
                <a:moveTo>
                  <a:pt x="1571472" y="2135449"/>
                </a:moveTo>
                <a:lnTo>
                  <a:pt x="2338307" y="2900470"/>
                </a:lnTo>
                <a:lnTo>
                  <a:pt x="1573287" y="3667305"/>
                </a:lnTo>
                <a:lnTo>
                  <a:pt x="806451" y="2902284"/>
                </a:lnTo>
                <a:close/>
                <a:moveTo>
                  <a:pt x="3184371" y="2135448"/>
                </a:moveTo>
                <a:lnTo>
                  <a:pt x="3951207" y="2900469"/>
                </a:lnTo>
                <a:lnTo>
                  <a:pt x="3186186" y="3667305"/>
                </a:lnTo>
                <a:lnTo>
                  <a:pt x="2419350" y="2902284"/>
                </a:lnTo>
                <a:close/>
                <a:moveTo>
                  <a:pt x="2377921" y="1343278"/>
                </a:moveTo>
                <a:lnTo>
                  <a:pt x="3144757" y="2108299"/>
                </a:lnTo>
                <a:lnTo>
                  <a:pt x="2379736" y="2875134"/>
                </a:lnTo>
                <a:lnTo>
                  <a:pt x="1612901" y="2110113"/>
                </a:lnTo>
                <a:close/>
                <a:moveTo>
                  <a:pt x="765021" y="1343277"/>
                </a:moveTo>
                <a:lnTo>
                  <a:pt x="1531858" y="2108298"/>
                </a:lnTo>
                <a:lnTo>
                  <a:pt x="766836" y="2875134"/>
                </a:lnTo>
                <a:lnTo>
                  <a:pt x="0" y="2110113"/>
                </a:lnTo>
                <a:close/>
                <a:moveTo>
                  <a:pt x="3993242" y="1339579"/>
                </a:moveTo>
                <a:lnTo>
                  <a:pt x="4760078" y="2104600"/>
                </a:lnTo>
                <a:lnTo>
                  <a:pt x="3995057" y="2871436"/>
                </a:lnTo>
                <a:lnTo>
                  <a:pt x="3228222" y="2106415"/>
                </a:lnTo>
                <a:close/>
                <a:moveTo>
                  <a:pt x="1571472" y="536985"/>
                </a:moveTo>
                <a:lnTo>
                  <a:pt x="2338306" y="1302004"/>
                </a:lnTo>
                <a:lnTo>
                  <a:pt x="1573287" y="2068840"/>
                </a:lnTo>
                <a:lnTo>
                  <a:pt x="806451" y="1303819"/>
                </a:lnTo>
                <a:close/>
                <a:moveTo>
                  <a:pt x="3184371" y="536984"/>
                </a:moveTo>
                <a:lnTo>
                  <a:pt x="3951207" y="1302004"/>
                </a:lnTo>
                <a:lnTo>
                  <a:pt x="3186186" y="2068840"/>
                </a:lnTo>
                <a:lnTo>
                  <a:pt x="2419350" y="1303819"/>
                </a:lnTo>
                <a:close/>
                <a:moveTo>
                  <a:pt x="4797271" y="526123"/>
                </a:moveTo>
                <a:lnTo>
                  <a:pt x="5564107" y="1291144"/>
                </a:lnTo>
                <a:lnTo>
                  <a:pt x="4799086" y="2057979"/>
                </a:lnTo>
                <a:lnTo>
                  <a:pt x="4032250" y="1292958"/>
                </a:lnTo>
                <a:close/>
                <a:moveTo>
                  <a:pt x="4341202" y="1"/>
                </a:moveTo>
                <a:lnTo>
                  <a:pt x="5254803" y="1"/>
                </a:lnTo>
                <a:lnTo>
                  <a:pt x="4799085" y="456799"/>
                </a:lnTo>
                <a:close/>
                <a:moveTo>
                  <a:pt x="3655447" y="1"/>
                </a:moveTo>
                <a:lnTo>
                  <a:pt x="3186186" y="470376"/>
                </a:lnTo>
                <a:lnTo>
                  <a:pt x="2714695" y="1"/>
                </a:lnTo>
                <a:close/>
                <a:moveTo>
                  <a:pt x="2633714" y="1"/>
                </a:moveTo>
                <a:lnTo>
                  <a:pt x="3144757" y="509834"/>
                </a:lnTo>
                <a:lnTo>
                  <a:pt x="2379736" y="1276669"/>
                </a:lnTo>
                <a:lnTo>
                  <a:pt x="1612901" y="511649"/>
                </a:lnTo>
                <a:lnTo>
                  <a:pt x="2123338" y="1"/>
                </a:lnTo>
                <a:close/>
                <a:moveTo>
                  <a:pt x="3734969" y="0"/>
                </a:moveTo>
                <a:lnTo>
                  <a:pt x="4252742" y="1"/>
                </a:lnTo>
                <a:lnTo>
                  <a:pt x="4760078" y="506136"/>
                </a:lnTo>
                <a:lnTo>
                  <a:pt x="3995058" y="1272971"/>
                </a:lnTo>
                <a:lnTo>
                  <a:pt x="3228221" y="507951"/>
                </a:lnTo>
                <a:close/>
                <a:moveTo>
                  <a:pt x="2042548" y="0"/>
                </a:moveTo>
                <a:lnTo>
                  <a:pt x="1573287" y="470376"/>
                </a:lnTo>
                <a:lnTo>
                  <a:pt x="110179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rot="18895927">
            <a:off x="-855667" y="-11063"/>
            <a:ext cx="2863967" cy="2724846"/>
          </a:xfrm>
          <a:custGeom>
            <a:avLst/>
            <a:gdLst>
              <a:gd name="connsiteX0" fmla="*/ 1981637 w 2863967"/>
              <a:gd name="connsiteY0" fmla="*/ 0 h 2724846"/>
              <a:gd name="connsiteX1" fmla="*/ 2863967 w 2863967"/>
              <a:gd name="connsiteY1" fmla="*/ 884424 h 2724846"/>
              <a:gd name="connsiteX2" fmla="*/ 2863967 w 2863967"/>
              <a:gd name="connsiteY2" fmla="*/ 1572560 h 2724846"/>
              <a:gd name="connsiteX3" fmla="*/ 581336 w 2863967"/>
              <a:gd name="connsiteY3" fmla="*/ 1572560 h 2724846"/>
              <a:gd name="connsiteX4" fmla="*/ 581336 w 2863967"/>
              <a:gd name="connsiteY4" fmla="*/ 2724846 h 2724846"/>
              <a:gd name="connsiteX5" fmla="*/ 0 w 2863967"/>
              <a:gd name="connsiteY5" fmla="*/ 2724846 h 2724846"/>
              <a:gd name="connsiteX6" fmla="*/ 0 w 2863967"/>
              <a:gd name="connsiteY6" fmla="*/ 1976947 h 272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967" h="2724846">
                <a:moveTo>
                  <a:pt x="1981637" y="0"/>
                </a:moveTo>
                <a:lnTo>
                  <a:pt x="2863967" y="884424"/>
                </a:lnTo>
                <a:lnTo>
                  <a:pt x="2863967" y="1572560"/>
                </a:lnTo>
                <a:lnTo>
                  <a:pt x="581336" y="1572560"/>
                </a:lnTo>
                <a:lnTo>
                  <a:pt x="581336" y="2724846"/>
                </a:lnTo>
                <a:lnTo>
                  <a:pt x="0" y="2724846"/>
                </a:lnTo>
                <a:lnTo>
                  <a:pt x="0" y="19769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88901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占位符 96" descr="C:\Users\DELL\Pictures\清华大学\63ea9369ly1gfxt3jaejtj21900u04qs.jpg63ea9369ly1gfxt3jaejtj21900u04q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1276330" cy="6600825"/>
          </a:xfrm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407202" y="5890002"/>
            <a:ext cx="9139238" cy="967998"/>
          </a:xfrm>
        </p:spPr>
        <p:txBody>
          <a:bodyPr>
            <a:normAutofit/>
          </a:bodyPr>
          <a:lstStyle/>
          <a:p>
            <a:r>
              <a:rPr lang="zh-CN" altLang="en-US" dirty="0"/>
              <a:t>团队成员：孙宇涛 安一帆 赖瀚宇</a:t>
            </a:r>
            <a:endParaRPr lang="en-US" altLang="zh-CN" dirty="0"/>
          </a:p>
          <a:p>
            <a:r>
              <a:rPr lang="zh-CN" altLang="en-US" dirty="0"/>
              <a:t>指导教师：陈渝 向勇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96872" y="4793475"/>
            <a:ext cx="9139238" cy="1096527"/>
          </a:xfrm>
        </p:spPr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Rust</a:t>
            </a:r>
            <a:r>
              <a:rPr lang="zh-CN" altLang="en-US" dirty="0"/>
              <a:t>重构安全</a:t>
            </a:r>
            <a:r>
              <a:rPr lang="en-US" altLang="zh-CN" dirty="0" err="1"/>
              <a:t>TeeOS</a:t>
            </a:r>
            <a:endParaRPr lang="en-US" altLang="zh-CN" dirty="0"/>
          </a:p>
        </p:txBody>
      </p:sp>
      <p:pic>
        <p:nvPicPr>
          <p:cNvPr id="2" name="图片 1" descr="C:/Users/DELL/AppData/Local/Temp/kaimatting/20201016091947/output_aiMatting_20201016091951.pngoutput_aiMatting_202010160919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640" y="106680"/>
            <a:ext cx="1797050" cy="17951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</a:t>
            </a:r>
            <a:r>
              <a:rPr lang="zh-CN" altLang="en-US" b="1" dirty="0"/>
              <a:t>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运行</a:t>
            </a:r>
            <a:r>
              <a:rPr lang="en-US" altLang="zh-CN" dirty="0"/>
              <a:t>Enclave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U-mode</a:t>
            </a:r>
            <a:r>
              <a:rPr lang="zh-CN" altLang="en-US" dirty="0"/>
              <a:t>：</a:t>
            </a:r>
            <a:r>
              <a:rPr lang="en-US" altLang="zh-CN" dirty="0"/>
              <a:t>Host App</a:t>
            </a:r>
            <a:r>
              <a:rPr lang="zh-CN" altLang="en-US" dirty="0"/>
              <a:t>发出</a:t>
            </a:r>
            <a:r>
              <a:rPr lang="en-US" altLang="zh-CN" dirty="0"/>
              <a:t>run/resume</a:t>
            </a:r>
            <a:r>
              <a:rPr lang="zh-CN" altLang="en-US" dirty="0"/>
              <a:t>的系统调用；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</a:t>
            </a:r>
            <a:r>
              <a:rPr lang="zh-CN" altLang="en-US" dirty="0"/>
              <a:t>：调用</a:t>
            </a:r>
            <a:r>
              <a:rPr lang="en-US" altLang="zh-CN" dirty="0" err="1"/>
              <a:t>sbi</a:t>
            </a:r>
            <a:r>
              <a:rPr lang="en-US" altLang="zh-CN" dirty="0"/>
              <a:t> call</a:t>
            </a:r>
            <a:r>
              <a:rPr lang="zh-CN" altLang="en-US" dirty="0"/>
              <a:t>，将控制权交出；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M-mode</a:t>
            </a:r>
            <a:r>
              <a:rPr lang="zh-CN" altLang="en-US" dirty="0"/>
              <a:t>：设置</a:t>
            </a:r>
            <a:r>
              <a:rPr lang="en-US" altLang="zh-CN" dirty="0" err="1"/>
              <a:t>pmp</a:t>
            </a:r>
            <a:r>
              <a:rPr lang="zh-CN" altLang="en-US" dirty="0"/>
              <a:t>内存可用，切换</a:t>
            </a:r>
            <a:r>
              <a:rPr lang="en-US" altLang="zh-CN" dirty="0" err="1"/>
              <a:t>csr</a:t>
            </a:r>
            <a:r>
              <a:rPr lang="zh-CN" altLang="en-US" dirty="0"/>
              <a:t>寄存器与通用寄存器，将</a:t>
            </a:r>
            <a:r>
              <a:rPr lang="en-US" altLang="zh-CN" dirty="0" err="1"/>
              <a:t>mepc</a:t>
            </a:r>
            <a:r>
              <a:rPr lang="zh-CN" altLang="en-US" dirty="0"/>
              <a:t>指向</a:t>
            </a:r>
            <a:r>
              <a:rPr lang="en-US" altLang="zh-CN" dirty="0"/>
              <a:t>runtime</a:t>
            </a:r>
            <a:r>
              <a:rPr lang="zh-CN" altLang="en-US" dirty="0"/>
              <a:t>上一次</a:t>
            </a:r>
            <a:r>
              <a:rPr lang="en-US" altLang="zh-CN" dirty="0"/>
              <a:t>/</a:t>
            </a:r>
            <a:r>
              <a:rPr lang="zh-CN" altLang="en-US" dirty="0"/>
              <a:t>入口地址，切换到</a:t>
            </a:r>
            <a:r>
              <a:rPr lang="en-US" altLang="zh-CN" dirty="0"/>
              <a:t>runtime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第一次执行：初始化用户栈，时钟中断，切换</a:t>
            </a:r>
            <a:r>
              <a:rPr lang="en-US" altLang="zh-CN" dirty="0" err="1"/>
              <a:t>stvec</a:t>
            </a:r>
            <a:r>
              <a:rPr lang="zh-CN" altLang="en-US" dirty="0"/>
              <a:t>的地址，设置共享内存段的地址以便之后的交互；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恢复执行：从上一次</a:t>
            </a:r>
            <a:r>
              <a:rPr lang="en-US" altLang="zh-CN" dirty="0"/>
              <a:t>trap</a:t>
            </a:r>
            <a:r>
              <a:rPr lang="zh-CN" altLang="en-US" dirty="0"/>
              <a:t>的地址恢复执行即可；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U-mode</a:t>
            </a:r>
            <a:r>
              <a:rPr lang="zh-CN" altLang="en-US" dirty="0"/>
              <a:t>：正常执行安全的用户程序；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128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</a:t>
            </a:r>
            <a:r>
              <a:rPr lang="zh-CN" altLang="en-US" b="1" dirty="0"/>
              <a:t>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时钟中断：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</a:t>
            </a:r>
            <a:r>
              <a:rPr lang="zh-CN" altLang="en-US" dirty="0"/>
              <a:t>：调用</a:t>
            </a:r>
            <a:r>
              <a:rPr lang="en-US" altLang="zh-CN" dirty="0" err="1"/>
              <a:t>sbi</a:t>
            </a:r>
            <a:r>
              <a:rPr lang="en-US" altLang="zh-CN" dirty="0"/>
              <a:t> call</a:t>
            </a:r>
            <a:r>
              <a:rPr lang="zh-CN" altLang="en-US" dirty="0"/>
              <a:t>，暂时退出</a:t>
            </a:r>
            <a:r>
              <a:rPr lang="en-US" altLang="zh-CN" dirty="0"/>
              <a:t>enclave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M-mode</a:t>
            </a:r>
            <a:r>
              <a:rPr lang="zh-CN" altLang="en-US" dirty="0"/>
              <a:t>：设置</a:t>
            </a:r>
            <a:r>
              <a:rPr lang="en-US" altLang="zh-CN" dirty="0" err="1"/>
              <a:t>pmp</a:t>
            </a:r>
            <a:r>
              <a:rPr lang="zh-CN" altLang="en-US" dirty="0"/>
              <a:t>保护私有内存，切换</a:t>
            </a:r>
            <a:r>
              <a:rPr lang="en-US" altLang="zh-CN" dirty="0" err="1"/>
              <a:t>csr</a:t>
            </a:r>
            <a:r>
              <a:rPr lang="zh-CN" altLang="en-US" dirty="0"/>
              <a:t>寄存器与通用寄存器，将控制权交还给</a:t>
            </a:r>
            <a:r>
              <a:rPr lang="en-US" altLang="zh-CN" dirty="0"/>
              <a:t>Host OS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</a:t>
            </a:r>
            <a:r>
              <a:rPr lang="zh-CN" altLang="en-US" dirty="0"/>
              <a:t>：实现上表现为</a:t>
            </a:r>
            <a:r>
              <a:rPr lang="en-US" altLang="zh-CN" dirty="0"/>
              <a:t>do nothing</a:t>
            </a:r>
            <a:r>
              <a:rPr lang="zh-CN" altLang="en-US" dirty="0"/>
              <a:t>，直接将返回值返回给</a:t>
            </a:r>
            <a:r>
              <a:rPr lang="en-US" altLang="zh-CN" dirty="0"/>
              <a:t>Host App</a:t>
            </a:r>
            <a:r>
              <a:rPr lang="zh-CN" altLang="en-US" dirty="0"/>
              <a:t>，实际上</a:t>
            </a:r>
            <a:r>
              <a:rPr lang="en-US" altLang="zh-CN" dirty="0"/>
              <a:t>Host</a:t>
            </a:r>
            <a:r>
              <a:rPr lang="zh-CN" altLang="en-US" dirty="0"/>
              <a:t>会执行正常的进程调度，执行</a:t>
            </a:r>
            <a:r>
              <a:rPr lang="en-US" altLang="zh-CN" dirty="0"/>
              <a:t>Host</a:t>
            </a:r>
            <a:r>
              <a:rPr lang="zh-CN" altLang="en-US" dirty="0"/>
              <a:t>上的其他程序；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U-mode</a:t>
            </a:r>
            <a:r>
              <a:rPr lang="zh-CN" altLang="en-US" dirty="0"/>
              <a:t>：识别返回值发现是时钟中断，调用</a:t>
            </a:r>
            <a:r>
              <a:rPr lang="en-US" altLang="zh-CN" dirty="0"/>
              <a:t>resume </a:t>
            </a:r>
            <a:r>
              <a:rPr lang="en-US" altLang="zh-CN" dirty="0" err="1"/>
              <a:t>syscall</a:t>
            </a:r>
            <a:r>
              <a:rPr lang="zh-CN" altLang="en-US" dirty="0"/>
              <a:t>，继续</a:t>
            </a:r>
            <a:r>
              <a:rPr lang="en-US" altLang="zh-CN" dirty="0"/>
              <a:t>Enclave</a:t>
            </a:r>
            <a:r>
              <a:rPr lang="zh-CN" altLang="en-US" dirty="0"/>
              <a:t>的运行。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171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</a:t>
            </a:r>
            <a:r>
              <a:rPr lang="zh-CN" altLang="en-US" b="1" dirty="0"/>
              <a:t>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Enclave App</a:t>
            </a:r>
            <a:r>
              <a:rPr lang="zh-CN" altLang="en-US" dirty="0"/>
              <a:t>调用</a:t>
            </a:r>
            <a:r>
              <a:rPr lang="en-US" altLang="zh-CN" dirty="0" err="1"/>
              <a:t>Ocall</a:t>
            </a:r>
            <a:r>
              <a:rPr lang="zh-CN" altLang="en-US" dirty="0"/>
              <a:t>（新增的系统调用，即</a:t>
            </a:r>
            <a:r>
              <a:rPr lang="en-US" altLang="zh-CN" dirty="0"/>
              <a:t>Outbound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）：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U-mode</a:t>
            </a:r>
            <a:r>
              <a:rPr lang="zh-CN" altLang="en-US" dirty="0"/>
              <a:t>：调用</a:t>
            </a:r>
            <a:r>
              <a:rPr lang="en-US" altLang="zh-CN" dirty="0" err="1"/>
              <a:t>Ocall</a:t>
            </a:r>
            <a:r>
              <a:rPr lang="zh-CN" altLang="en-US" dirty="0"/>
              <a:t> </a:t>
            </a:r>
            <a:r>
              <a:rPr lang="en-US" altLang="zh-CN" dirty="0" err="1"/>
              <a:t>syscall</a:t>
            </a:r>
            <a:r>
              <a:rPr lang="zh-CN" altLang="en-US" dirty="0"/>
              <a:t>，将控制权转交给</a:t>
            </a:r>
            <a:r>
              <a:rPr lang="en-US" altLang="zh-CN" dirty="0"/>
              <a:t>runtime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</a:t>
            </a:r>
            <a:r>
              <a:rPr lang="zh-CN" altLang="en-US" dirty="0"/>
              <a:t>：将必要的信息复制到与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共享的内存中，发出</a:t>
            </a:r>
            <a:r>
              <a:rPr lang="en-US" altLang="zh-CN" dirty="0" err="1"/>
              <a:t>sbi_call</a:t>
            </a:r>
            <a:r>
              <a:rPr lang="zh-CN" altLang="en-US" dirty="0"/>
              <a:t>，将控制权转交给</a:t>
            </a:r>
            <a:r>
              <a:rPr lang="en-US" altLang="zh-CN" dirty="0" err="1"/>
              <a:t>sbi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M-mode</a:t>
            </a:r>
            <a:r>
              <a:rPr lang="zh-CN" altLang="en-US" dirty="0"/>
              <a:t>：</a:t>
            </a:r>
            <a:r>
              <a:rPr lang="en-US" altLang="zh-CN" dirty="0" err="1"/>
              <a:t>sbi</a:t>
            </a:r>
            <a:r>
              <a:rPr lang="zh-CN" altLang="en-US" dirty="0"/>
              <a:t>将控制权转交给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，其余切换细节与上文所述相同；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</a:t>
            </a:r>
            <a:r>
              <a:rPr lang="zh-CN" altLang="en-US" dirty="0"/>
              <a:t>：将</a:t>
            </a:r>
            <a:r>
              <a:rPr lang="en-US" altLang="zh-CN" dirty="0" err="1"/>
              <a:t>sbi</a:t>
            </a:r>
            <a:r>
              <a:rPr lang="en-US" altLang="zh-CN" dirty="0"/>
              <a:t> call</a:t>
            </a:r>
            <a:r>
              <a:rPr lang="zh-CN" altLang="en-US" dirty="0"/>
              <a:t>的返回值返回给</a:t>
            </a:r>
            <a:r>
              <a:rPr lang="en-US" altLang="zh-CN" dirty="0"/>
              <a:t>Host App</a:t>
            </a:r>
            <a:r>
              <a:rPr lang="zh-CN" altLang="en-US" dirty="0"/>
              <a:t>，其中包含了</a:t>
            </a:r>
            <a:r>
              <a:rPr lang="en-US" altLang="zh-CN" dirty="0" err="1"/>
              <a:t>ocall</a:t>
            </a:r>
            <a:r>
              <a:rPr lang="zh-CN" altLang="en-US" dirty="0"/>
              <a:t>的信息；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U-mode</a:t>
            </a:r>
            <a:r>
              <a:rPr lang="zh-CN" altLang="en-US" dirty="0"/>
              <a:t>：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（在</a:t>
            </a:r>
            <a:r>
              <a:rPr lang="en-US" altLang="zh-CN" dirty="0"/>
              <a:t>SDK</a:t>
            </a:r>
            <a:r>
              <a:rPr lang="zh-CN" altLang="en-US" dirty="0"/>
              <a:t>内部处理）根据预先设置好的方式进行函数调用，调用结束之后发出</a:t>
            </a:r>
            <a:r>
              <a:rPr lang="en-US" altLang="zh-CN" dirty="0"/>
              <a:t>resume</a:t>
            </a:r>
            <a:r>
              <a:rPr lang="zh-CN" altLang="en-US" dirty="0"/>
              <a:t> </a:t>
            </a:r>
            <a:r>
              <a:rPr lang="en-US" altLang="zh-CN" dirty="0" err="1"/>
              <a:t>syscall</a:t>
            </a:r>
            <a:r>
              <a:rPr lang="zh-CN" altLang="en-US" dirty="0"/>
              <a:t>，恢复</a:t>
            </a:r>
            <a:r>
              <a:rPr lang="en-US" altLang="zh-CN" dirty="0"/>
              <a:t>Enclave</a:t>
            </a:r>
            <a:r>
              <a:rPr lang="zh-CN" altLang="en-US" dirty="0"/>
              <a:t>的运行。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825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fy1d6l8hsj21gn0z4wrt.jpg63ea9369ly1gfy1d6l8hsj21gn0z4wrt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85318" y="76999"/>
            <a:ext cx="4777207" cy="2994660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技术细节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TEE</a:t>
            </a:r>
            <a:r>
              <a:rPr lang="zh-CN" altLang="en-US" b="1" dirty="0"/>
              <a:t>模块重构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红色</a:t>
            </a:r>
            <a:r>
              <a:rPr lang="zh-CN" altLang="en-US" dirty="0"/>
              <a:t>的部分为我们基于</a:t>
            </a:r>
            <a:r>
              <a:rPr lang="en-US" altLang="zh-CN" dirty="0"/>
              <a:t>keystone</a:t>
            </a:r>
            <a:r>
              <a:rPr lang="zh-CN" altLang="en-US" dirty="0"/>
              <a:t>的设计重构的模块；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zCore</a:t>
            </a:r>
            <a:r>
              <a:rPr lang="zh-CN" altLang="en-US" dirty="0"/>
              <a:t>支持</a:t>
            </a:r>
            <a:r>
              <a:rPr lang="en-US" altLang="zh-CN" dirty="0"/>
              <a:t>Linux</a:t>
            </a:r>
            <a:r>
              <a:rPr lang="zh-CN" altLang="en-US" dirty="0"/>
              <a:t>模式的系统调用，我们的</a:t>
            </a:r>
            <a:r>
              <a:rPr lang="en-US" altLang="zh-CN" dirty="0"/>
              <a:t>driver</a:t>
            </a:r>
            <a:r>
              <a:rPr lang="zh-CN" altLang="en-US" dirty="0"/>
              <a:t>设置也兼容了</a:t>
            </a:r>
            <a:r>
              <a:rPr lang="en-US" altLang="zh-CN" dirty="0"/>
              <a:t>Linux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Runtime</a:t>
            </a:r>
            <a:r>
              <a:rPr lang="zh-CN" altLang="en-US" dirty="0"/>
              <a:t>是一个小型的操作系统，只支持很少数的系统调用，就安全性与可用性而言，它的重要性较低，因此我们使用了</a:t>
            </a:r>
            <a:r>
              <a:rPr lang="en-US" altLang="zh-CN" dirty="0"/>
              <a:t>keystone</a:t>
            </a:r>
            <a:r>
              <a:rPr lang="zh-CN" altLang="en-US" dirty="0"/>
              <a:t>实现的</a:t>
            </a:r>
            <a:r>
              <a:rPr lang="en-US" altLang="zh-CN" dirty="0"/>
              <a:t>c</a:t>
            </a:r>
            <a:r>
              <a:rPr lang="zh-CN" altLang="en-US" dirty="0"/>
              <a:t>语言版本；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我们保持</a:t>
            </a:r>
            <a:r>
              <a:rPr lang="en-US" altLang="zh-CN" dirty="0" err="1"/>
              <a:t>sbi</a:t>
            </a:r>
            <a:r>
              <a:rPr lang="zh-CN" altLang="en-US" dirty="0"/>
              <a:t>的设计相同，这样上层的模块可以同时在</a:t>
            </a:r>
            <a:r>
              <a:rPr lang="en-US" altLang="zh-CN" dirty="0" err="1"/>
              <a:t>opensbi</a:t>
            </a:r>
            <a:r>
              <a:rPr lang="zh-CN" altLang="en-US" dirty="0"/>
              <a:t>和</a:t>
            </a:r>
            <a:r>
              <a:rPr lang="en-US" altLang="zh-CN" dirty="0" err="1"/>
              <a:t>rustsbi</a:t>
            </a:r>
            <a:r>
              <a:rPr lang="zh-CN" altLang="en-US" dirty="0"/>
              <a:t>中使用；</a:t>
            </a:r>
            <a:endParaRPr lang="en-US" altLang="zh-CN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0B2D19E-26E2-48D3-A714-4D905AA08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25634"/>
              </p:ext>
            </p:extLst>
          </p:nvPr>
        </p:nvGraphicFramePr>
        <p:xfrm>
          <a:off x="1175475" y="4416452"/>
          <a:ext cx="8127999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399271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495602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40211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Enclave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10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U-mode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sdk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 for host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sdk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 for 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eapp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5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S-mode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zCore+Rust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 driver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Default Runtime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M-mode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Opensbi+security</a:t>
                      </a:r>
                      <a:r>
                        <a:rPr lang="en-US" altLang="zh-CN" dirty="0"/>
                        <a:t> monitor in C | 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Rustsbi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 + security monitor in Rust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172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64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SDK</a:t>
            </a:r>
            <a:r>
              <a:rPr lang="zh-CN" altLang="en-US" dirty="0"/>
              <a:t>实现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具体实现上</a:t>
            </a:r>
            <a:r>
              <a:rPr lang="en-US" altLang="zh-CN" dirty="0"/>
              <a:t>SDK</a:t>
            </a:r>
            <a:r>
              <a:rPr lang="zh-CN" altLang="en-US" dirty="0"/>
              <a:t>分为三部分：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Host</a:t>
            </a:r>
            <a:r>
              <a:rPr lang="zh-CN" altLang="en-US" dirty="0"/>
              <a:t>部分实现了创建</a:t>
            </a:r>
            <a:r>
              <a:rPr lang="en-US" altLang="zh-CN" dirty="0"/>
              <a:t>Enclave</a:t>
            </a:r>
            <a:r>
              <a:rPr lang="zh-CN" altLang="en-US" dirty="0"/>
              <a:t>所需的准备，包括：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向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请求分配内存；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加载</a:t>
            </a:r>
            <a:r>
              <a:rPr lang="en-US" altLang="zh-CN" dirty="0"/>
              <a:t>runtime</a:t>
            </a:r>
            <a:r>
              <a:rPr lang="zh-CN" altLang="en-US" dirty="0"/>
              <a:t>和</a:t>
            </a:r>
            <a:r>
              <a:rPr lang="en-US" altLang="zh-CN" dirty="0"/>
              <a:t>Enclave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的数据；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注册负责处理</a:t>
            </a:r>
            <a:r>
              <a:rPr lang="en-US" altLang="zh-CN" dirty="0" err="1"/>
              <a:t>Ocall</a:t>
            </a:r>
            <a:r>
              <a:rPr lang="zh-CN" altLang="en-US" dirty="0"/>
              <a:t>的函数；</a:t>
            </a:r>
            <a:endParaRPr lang="en-US" altLang="zh-CN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实现启动和管理</a:t>
            </a:r>
            <a:r>
              <a:rPr lang="en-US" altLang="zh-CN" dirty="0"/>
              <a:t>Enclave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的逻辑、处理</a:t>
            </a:r>
            <a:r>
              <a:rPr lang="en-US" altLang="zh-CN" dirty="0" err="1"/>
              <a:t>Ocall</a:t>
            </a:r>
            <a:r>
              <a:rPr lang="zh-CN" altLang="en-US" dirty="0"/>
              <a:t>等；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Enclave</a:t>
            </a:r>
            <a:r>
              <a:rPr lang="zh-CN" altLang="en-US" dirty="0"/>
              <a:t>部分提供了调用</a:t>
            </a:r>
            <a:r>
              <a:rPr lang="en-US" altLang="zh-CN" dirty="0" err="1"/>
              <a:t>Ocall</a:t>
            </a:r>
            <a:r>
              <a:rPr lang="zh-CN" altLang="en-US" dirty="0"/>
              <a:t>的接口和结束</a:t>
            </a:r>
            <a:r>
              <a:rPr lang="en-US" altLang="zh-CN" dirty="0"/>
              <a:t>Enclave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的接口；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Edge</a:t>
            </a:r>
            <a:r>
              <a:rPr lang="zh-CN" altLang="en-US" dirty="0"/>
              <a:t>部分实现了</a:t>
            </a:r>
            <a:r>
              <a:rPr lang="en-US" altLang="zh-CN" dirty="0" err="1"/>
              <a:t>Ocall</a:t>
            </a:r>
            <a:r>
              <a:rPr lang="zh-CN" altLang="en-US" dirty="0"/>
              <a:t>的底层结构。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907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用户态交互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由于</a:t>
            </a:r>
            <a:r>
              <a:rPr lang="en-US" altLang="zh-CN" dirty="0"/>
              <a:t>Runtime</a:t>
            </a:r>
            <a:r>
              <a:rPr lang="zh-CN" altLang="en-US" dirty="0"/>
              <a:t>不是一个完整的操作系统，</a:t>
            </a:r>
            <a:r>
              <a:rPr lang="en-US" altLang="zh-CN" dirty="0"/>
              <a:t>Enclave App</a:t>
            </a:r>
            <a:r>
              <a:rPr lang="zh-CN" altLang="en-US" dirty="0"/>
              <a:t>与</a:t>
            </a:r>
            <a:r>
              <a:rPr lang="en-US" altLang="zh-CN" dirty="0"/>
              <a:t>Host</a:t>
            </a:r>
            <a:r>
              <a:rPr lang="zh-CN" altLang="en-US" dirty="0"/>
              <a:t>的交互是不可避免的；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EApp</a:t>
            </a:r>
            <a:r>
              <a:rPr lang="zh-CN" altLang="en-US" dirty="0"/>
              <a:t>依靠</a:t>
            </a:r>
            <a:r>
              <a:rPr lang="en-US" altLang="zh-CN" dirty="0"/>
              <a:t>Edge Call</a:t>
            </a:r>
            <a:r>
              <a:rPr lang="zh-CN" altLang="en-US" dirty="0"/>
              <a:t>在</a:t>
            </a:r>
            <a:r>
              <a:rPr lang="en-US" altLang="zh-CN" dirty="0"/>
              <a:t>Host</a:t>
            </a:r>
            <a:r>
              <a:rPr lang="zh-CN" altLang="en-US" dirty="0"/>
              <a:t>环境下执行相应的函数；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EApp</a:t>
            </a:r>
            <a:r>
              <a:rPr lang="zh-CN" altLang="en-US" dirty="0"/>
              <a:t>在共享内存中写入调用信息之后移交控制权给</a:t>
            </a:r>
            <a:r>
              <a:rPr lang="en-US" altLang="zh-CN" dirty="0"/>
              <a:t>Host</a:t>
            </a:r>
            <a:r>
              <a:rPr lang="zh-CN" altLang="en-US" dirty="0"/>
              <a:t>，</a:t>
            </a:r>
            <a:r>
              <a:rPr lang="en-US" altLang="zh-CN" dirty="0"/>
              <a:t>Host</a:t>
            </a:r>
            <a:r>
              <a:rPr lang="zh-CN" altLang="en-US" dirty="0"/>
              <a:t>检查共享内存之后执行调用；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调用方法为维护一个字典，其中保存了函数</a:t>
            </a:r>
            <a:r>
              <a:rPr lang="en-US" altLang="zh-CN" dirty="0"/>
              <a:t>id</a:t>
            </a:r>
            <a:r>
              <a:rPr lang="zh-CN" altLang="en-US" dirty="0"/>
              <a:t>与相应的函数地址，函数</a:t>
            </a:r>
            <a:r>
              <a:rPr lang="en-US" altLang="zh-CN" dirty="0"/>
              <a:t>id</a:t>
            </a:r>
            <a:r>
              <a:rPr lang="zh-CN" altLang="en-US" dirty="0"/>
              <a:t>在</a:t>
            </a:r>
            <a:r>
              <a:rPr lang="en-US" altLang="zh-CN" dirty="0" err="1"/>
              <a:t>EApp</a:t>
            </a:r>
            <a:r>
              <a:rPr lang="zh-CN" altLang="en-US" dirty="0"/>
              <a:t>开始执行时是已知的；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6D22D5-EC6F-405F-BDAE-B587AC69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8" y="3923852"/>
            <a:ext cx="5042159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在原有的</a:t>
            </a:r>
            <a:r>
              <a:rPr lang="en-US" altLang="zh-CN" dirty="0"/>
              <a:t>Linux</a:t>
            </a:r>
            <a:r>
              <a:rPr lang="zh-CN" altLang="en-US" dirty="0"/>
              <a:t>实现中，利用到了</a:t>
            </a:r>
            <a:r>
              <a:rPr lang="en-US" altLang="zh-CN" dirty="0"/>
              <a:t>module</a:t>
            </a:r>
            <a:r>
              <a:rPr lang="zh-CN" altLang="en-US" dirty="0"/>
              <a:t>的特性；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在基于</a:t>
            </a:r>
            <a:r>
              <a:rPr lang="en-US" altLang="zh-CN" dirty="0" err="1"/>
              <a:t>zCore</a:t>
            </a:r>
            <a:r>
              <a:rPr lang="zh-CN" altLang="en-US" dirty="0"/>
              <a:t>的实现中，类似地，将所有的操作封装为一个文件句柄，通过</a:t>
            </a:r>
            <a:r>
              <a:rPr lang="en-US" altLang="zh-CN" dirty="0" err="1"/>
              <a:t>mmap</a:t>
            </a:r>
            <a:r>
              <a:rPr lang="zh-CN" altLang="en-US" dirty="0"/>
              <a:t>和</a:t>
            </a:r>
            <a:r>
              <a:rPr lang="en-US" altLang="zh-CN" dirty="0" err="1"/>
              <a:t>ioctl</a:t>
            </a:r>
            <a:r>
              <a:rPr lang="zh-CN" altLang="en-US" dirty="0"/>
              <a:t>来进行实际的系统调用；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出于简单考虑，所有的</a:t>
            </a:r>
            <a:r>
              <a:rPr lang="en-US" altLang="zh-CN" dirty="0"/>
              <a:t>Enclave</a:t>
            </a:r>
            <a:r>
              <a:rPr lang="zh-CN" altLang="en-US" dirty="0"/>
              <a:t>系统调用均通过一个句柄，</a:t>
            </a:r>
            <a:r>
              <a:rPr lang="en-US" altLang="zh-CN" dirty="0" err="1"/>
              <a:t>fd</a:t>
            </a:r>
            <a:r>
              <a:rPr lang="en-US" altLang="zh-CN" dirty="0"/>
              <a:t>=666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mmap</a:t>
            </a:r>
            <a:r>
              <a:rPr lang="zh-CN" altLang="en-US" dirty="0"/>
              <a:t>的实现以及整个内存管理模式与</a:t>
            </a:r>
            <a:r>
              <a:rPr lang="en-US" altLang="zh-CN" dirty="0" err="1"/>
              <a:t>zCore</a:t>
            </a:r>
            <a:r>
              <a:rPr lang="zh-CN" altLang="en-US" dirty="0"/>
              <a:t>强耦合，相比于</a:t>
            </a:r>
            <a:r>
              <a:rPr lang="en-US" altLang="zh-CN" dirty="0"/>
              <a:t>Linux</a:t>
            </a:r>
            <a:r>
              <a:rPr lang="zh-CN" altLang="en-US" dirty="0"/>
              <a:t>上的实现做了较多修改；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334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内存管理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私有内存与共享内存需要分配连续的内存块，方便</a:t>
            </a:r>
            <a:r>
              <a:rPr lang="en-US" altLang="zh-CN" dirty="0" err="1"/>
              <a:t>sbi</a:t>
            </a:r>
            <a:r>
              <a:rPr lang="zh-CN" altLang="en-US" dirty="0"/>
              <a:t>和</a:t>
            </a:r>
            <a:r>
              <a:rPr lang="en-US" altLang="zh-CN" dirty="0"/>
              <a:t>runtime</a:t>
            </a:r>
            <a:r>
              <a:rPr lang="zh-CN" altLang="en-US" dirty="0"/>
              <a:t>进行处理；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最初的做法是，在初始化时，分配一个连续内存的</a:t>
            </a:r>
            <a:r>
              <a:rPr lang="en-US" altLang="zh-CN" dirty="0" err="1"/>
              <a:t>vmo</a:t>
            </a:r>
            <a:r>
              <a:rPr lang="zh-CN" altLang="en-US" dirty="0"/>
              <a:t>，在</a:t>
            </a:r>
            <a:r>
              <a:rPr lang="en-US" altLang="zh-CN" dirty="0" err="1"/>
              <a:t>mmap</a:t>
            </a:r>
            <a:r>
              <a:rPr lang="zh-CN" altLang="en-US" dirty="0"/>
              <a:t>时通过</a:t>
            </a:r>
            <a:r>
              <a:rPr lang="en-US" altLang="zh-CN" dirty="0" err="1"/>
              <a:t>create_child</a:t>
            </a:r>
            <a:r>
              <a:rPr lang="zh-CN" altLang="en-US" dirty="0"/>
              <a:t>进行虚拟地址的分配；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但是，在</a:t>
            </a:r>
            <a:r>
              <a:rPr lang="en-US" altLang="zh-CN" dirty="0" err="1"/>
              <a:t>zicron</a:t>
            </a:r>
            <a:r>
              <a:rPr lang="zh-CN" altLang="en-US" dirty="0"/>
              <a:t>标准中对于</a:t>
            </a:r>
            <a:r>
              <a:rPr lang="en-US" altLang="zh-CN" dirty="0"/>
              <a:t>contiguous</a:t>
            </a:r>
            <a:r>
              <a:rPr lang="zh-CN" altLang="en-US" dirty="0"/>
              <a:t>的</a:t>
            </a:r>
            <a:r>
              <a:rPr lang="en-US" altLang="zh-CN" dirty="0" err="1"/>
              <a:t>vmo</a:t>
            </a:r>
            <a:r>
              <a:rPr lang="zh-CN" altLang="en-US" dirty="0"/>
              <a:t>进行</a:t>
            </a:r>
            <a:r>
              <a:rPr lang="en-US" altLang="zh-CN" dirty="0" err="1"/>
              <a:t>create_child</a:t>
            </a:r>
            <a:r>
              <a:rPr lang="zh-CN" altLang="en-US" dirty="0"/>
              <a:t>是禁止的！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尝试修改这块代码使其变的可能，发现</a:t>
            </a:r>
            <a:r>
              <a:rPr lang="en-US" altLang="zh-CN" dirty="0" err="1"/>
              <a:t>create_child</a:t>
            </a:r>
            <a:r>
              <a:rPr lang="zh-CN" altLang="en-US" dirty="0"/>
              <a:t>嵌套的很深，修改很困难；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在初始化时，</a:t>
            </a:r>
            <a:r>
              <a:rPr lang="en-US" altLang="zh-CN" dirty="0" err="1"/>
              <a:t>alloc</a:t>
            </a:r>
            <a:r>
              <a:rPr lang="zh-CN" altLang="en-US" dirty="0"/>
              <a:t>若干个连续的物理页，在实际需要时（</a:t>
            </a:r>
            <a:r>
              <a:rPr lang="en-US" altLang="zh-CN" dirty="0" err="1"/>
              <a:t>mmap</a:t>
            </a:r>
            <a:r>
              <a:rPr lang="zh-CN" altLang="en-US" dirty="0"/>
              <a:t>时）再对其分配虚拟地址，修改页表；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也配套修改了创建</a:t>
            </a:r>
            <a:r>
              <a:rPr lang="en-US" altLang="zh-CN" dirty="0" err="1"/>
              <a:t>vmo</a:t>
            </a:r>
            <a:r>
              <a:rPr lang="zh-CN" altLang="en-US" dirty="0"/>
              <a:t>的过程，但是这步是完全兼容的；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TEE</a:t>
            </a:r>
            <a:r>
              <a:rPr lang="zh-CN" altLang="en-US" dirty="0"/>
              <a:t>需要的范围内，并不需要维护父子关系；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05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页表管理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页表的物理地址位于私有内存段中，是需要被保护的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Enclave</a:t>
            </a:r>
            <a:r>
              <a:rPr lang="zh-CN" altLang="en-US" dirty="0"/>
              <a:t>页表中需要维护的虚拟内存段有：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Runtime</a:t>
            </a:r>
            <a:r>
              <a:rPr lang="zh-CN" altLang="en-US" dirty="0"/>
              <a:t>，</a:t>
            </a:r>
            <a:r>
              <a:rPr lang="en-US" altLang="zh-CN" dirty="0" err="1"/>
              <a:t>Eapp</a:t>
            </a:r>
            <a:r>
              <a:rPr lang="zh-CN" altLang="en-US" dirty="0"/>
              <a:t>的代码段；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共享内存段；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Runtime</a:t>
            </a:r>
            <a:r>
              <a:rPr lang="zh-CN" altLang="en-US" dirty="0"/>
              <a:t>的栈（这部分写到了</a:t>
            </a:r>
            <a:r>
              <a:rPr lang="en-US" altLang="zh-CN" dirty="0"/>
              <a:t>elf</a:t>
            </a:r>
            <a:r>
              <a:rPr lang="zh-CN" altLang="en-US" dirty="0"/>
              <a:t>中），</a:t>
            </a:r>
            <a:r>
              <a:rPr lang="en-US" altLang="zh-CN" dirty="0" err="1"/>
              <a:t>Eapp</a:t>
            </a:r>
            <a:r>
              <a:rPr lang="zh-CN" altLang="en-US" dirty="0"/>
              <a:t>的栈（这部分指定一个虚拟地址，由</a:t>
            </a:r>
            <a:r>
              <a:rPr lang="en-US" altLang="zh-CN" dirty="0"/>
              <a:t>Host OS</a:t>
            </a:r>
            <a:r>
              <a:rPr lang="zh-CN" altLang="en-US" dirty="0"/>
              <a:t>进行分配）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其中，共享内存段需要同时写两个页表，通过</a:t>
            </a:r>
            <a:r>
              <a:rPr lang="en-US" altLang="zh-CN" dirty="0" err="1"/>
              <a:t>mmap</a:t>
            </a:r>
            <a:r>
              <a:rPr lang="zh-CN" altLang="en-US" dirty="0"/>
              <a:t>来实现，调用</a:t>
            </a:r>
            <a:r>
              <a:rPr lang="en-US" altLang="zh-CN" dirty="0"/>
              <a:t>Enclave</a:t>
            </a:r>
            <a:r>
              <a:rPr lang="zh-CN" altLang="en-US" dirty="0"/>
              <a:t>句柄的</a:t>
            </a:r>
            <a:r>
              <a:rPr lang="en-US" altLang="zh-CN" dirty="0" err="1"/>
              <a:t>mmap</a:t>
            </a:r>
            <a:r>
              <a:rPr lang="zh-CN" altLang="en-US" dirty="0"/>
              <a:t>时，</a:t>
            </a:r>
            <a:r>
              <a:rPr lang="en-US" altLang="zh-CN" dirty="0"/>
              <a:t>OS</a:t>
            </a:r>
            <a:r>
              <a:rPr lang="zh-CN" altLang="en-US" dirty="0"/>
              <a:t>会写好</a:t>
            </a:r>
            <a:r>
              <a:rPr lang="en-US" altLang="zh-CN" dirty="0"/>
              <a:t>Enclave</a:t>
            </a:r>
            <a:r>
              <a:rPr lang="zh-CN" altLang="en-US" dirty="0"/>
              <a:t>的页表，同时写好</a:t>
            </a:r>
            <a:r>
              <a:rPr lang="en-US" altLang="zh-CN" dirty="0"/>
              <a:t>Host App</a:t>
            </a:r>
            <a:r>
              <a:rPr lang="zh-CN" altLang="en-US" dirty="0"/>
              <a:t>的页表；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411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fxt3jaejtj21900u04qs.jpg63ea9369ly1gfxt3jaejtj21900u04qs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85318" y="74459"/>
            <a:ext cx="4777207" cy="2999740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项目背景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内核设计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691145" y="1250962"/>
            <a:ext cx="1035050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内核需要管理一系列的</a:t>
            </a:r>
            <a:r>
              <a:rPr lang="en-US" altLang="zh-CN" dirty="0"/>
              <a:t>Enclave</a:t>
            </a:r>
            <a:r>
              <a:rPr lang="zh-CN" altLang="en-US" dirty="0"/>
              <a:t>的参数，以及</a:t>
            </a:r>
            <a:r>
              <a:rPr lang="en-US" altLang="zh-CN" dirty="0"/>
              <a:t>id</a:t>
            </a:r>
            <a:r>
              <a:rPr lang="zh-CN" altLang="en-US" dirty="0"/>
              <a:t>的分配：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参考</a:t>
            </a:r>
            <a:r>
              <a:rPr lang="en-US" altLang="zh-CN" dirty="0" err="1"/>
              <a:t>zCore</a:t>
            </a:r>
            <a:r>
              <a:rPr lang="zh-CN" altLang="en-US" dirty="0"/>
              <a:t>的其他栈式分配系统，利用</a:t>
            </a:r>
            <a:r>
              <a:rPr lang="en-US" altLang="zh-CN" dirty="0" err="1"/>
              <a:t>lazy_static</a:t>
            </a:r>
            <a:r>
              <a:rPr lang="zh-CN" altLang="en-US" dirty="0"/>
              <a:t>创建一个全局管理器；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由于需要频繁修改全局管理器所保存的参数，因此参考</a:t>
            </a:r>
            <a:r>
              <a:rPr lang="en-US" altLang="zh-CN" dirty="0" err="1"/>
              <a:t>rCore</a:t>
            </a:r>
            <a:r>
              <a:rPr lang="zh-CN" altLang="en-US" dirty="0"/>
              <a:t>的函数式编程来对其进行修改；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全局不可变</a:t>
            </a:r>
            <a:r>
              <a:rPr lang="en-US" altLang="zh-CN" dirty="0"/>
              <a:t>+</a:t>
            </a:r>
            <a:r>
              <a:rPr lang="zh-CN" altLang="en-US" dirty="0"/>
              <a:t>内部可变是</a:t>
            </a:r>
            <a:r>
              <a:rPr lang="en-US" altLang="zh-CN" dirty="0"/>
              <a:t>Rust</a:t>
            </a:r>
            <a:r>
              <a:rPr lang="zh-CN" altLang="en-US" dirty="0"/>
              <a:t>的常用设计，防止了预期之外的修改；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C9FBD62-AE83-456B-AD36-7603C4AC2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21" y="3095231"/>
            <a:ext cx="6223320" cy="34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33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内核设计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669924" y="1222375"/>
            <a:ext cx="10350500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内核需要对</a:t>
            </a:r>
            <a:r>
              <a:rPr lang="en-US" altLang="zh-CN" dirty="0"/>
              <a:t>elf</a:t>
            </a:r>
            <a:r>
              <a:rPr lang="zh-CN" altLang="en-US" dirty="0"/>
              <a:t>进行解析，</a:t>
            </a:r>
            <a:r>
              <a:rPr lang="en-US" altLang="zh-CN" dirty="0" err="1"/>
              <a:t>alloc</a:t>
            </a:r>
            <a:r>
              <a:rPr lang="zh-CN" altLang="en-US" dirty="0"/>
              <a:t>物理内存，将其写入</a:t>
            </a:r>
            <a:r>
              <a:rPr lang="en-US" altLang="zh-CN" dirty="0"/>
              <a:t>Enclave</a:t>
            </a:r>
            <a:r>
              <a:rPr lang="zh-CN" altLang="en-US" dirty="0"/>
              <a:t>的页表中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这部分的页表的物理页地址需要特殊处理，因此需要重新实现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 err="1"/>
              <a:t>zCore</a:t>
            </a:r>
            <a:r>
              <a:rPr lang="zh-CN" altLang="en-US" dirty="0"/>
              <a:t>的实现中，</a:t>
            </a:r>
            <a:r>
              <a:rPr lang="en-US" altLang="zh-CN" dirty="0" err="1"/>
              <a:t>GenericPageTable</a:t>
            </a:r>
            <a:r>
              <a:rPr lang="zh-CN" altLang="en-US" dirty="0"/>
              <a:t>定义了一个页表的接口，定义结构体</a:t>
            </a:r>
            <a:r>
              <a:rPr lang="en-US" altLang="zh-CN" dirty="0" err="1"/>
              <a:t>EnclavePageTable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页表页的</a:t>
            </a:r>
            <a:r>
              <a:rPr lang="en-US" altLang="zh-CN" dirty="0" err="1"/>
              <a:t>alloc</a:t>
            </a:r>
            <a:r>
              <a:rPr lang="zh-CN" altLang="en-US" dirty="0"/>
              <a:t>依赖私有内存段对于物理页帧的管理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写页表的操作必须在</a:t>
            </a:r>
            <a:r>
              <a:rPr lang="en-US" altLang="zh-CN" dirty="0"/>
              <a:t>finalize</a:t>
            </a:r>
            <a:r>
              <a:rPr lang="zh-CN" altLang="en-US" dirty="0"/>
              <a:t>之前，否则</a:t>
            </a:r>
            <a:r>
              <a:rPr lang="en-US" altLang="zh-CN" dirty="0" err="1"/>
              <a:t>sbi</a:t>
            </a:r>
            <a:r>
              <a:rPr lang="zh-CN" altLang="en-US" dirty="0"/>
              <a:t>写</a:t>
            </a:r>
            <a:r>
              <a:rPr lang="en-US" altLang="zh-CN" dirty="0" err="1"/>
              <a:t>pmp</a:t>
            </a:r>
            <a:r>
              <a:rPr lang="zh-CN" altLang="en-US" dirty="0"/>
              <a:t>寄存器之后将无法进行物理页帧的读写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Root page table</a:t>
            </a:r>
            <a:r>
              <a:rPr lang="zh-CN" altLang="en-US" dirty="0"/>
              <a:t>作为第一次调用</a:t>
            </a:r>
            <a:r>
              <a:rPr lang="en-US" altLang="zh-CN" dirty="0" err="1"/>
              <a:t>alloc</a:t>
            </a:r>
            <a:r>
              <a:rPr lang="zh-CN" altLang="en-US" dirty="0"/>
              <a:t>的位置，其物理地址与私有内存段</a:t>
            </a:r>
            <a:r>
              <a:rPr lang="en-US" altLang="zh-CN" dirty="0" err="1"/>
              <a:t>epm</a:t>
            </a:r>
            <a:r>
              <a:rPr lang="zh-CN" altLang="en-US" dirty="0"/>
              <a:t>的基地址相同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DD7BE9-DD9B-402A-A578-5894EBA28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88" y="3733638"/>
            <a:ext cx="5778797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10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执行环境切换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不安全的</a:t>
            </a:r>
            <a:r>
              <a:rPr lang="en-US" altLang="zh-CN" dirty="0"/>
              <a:t>Host</a:t>
            </a:r>
            <a:r>
              <a:rPr lang="zh-CN" altLang="en-US" dirty="0"/>
              <a:t>环境和安全的</a:t>
            </a:r>
            <a:r>
              <a:rPr lang="en-US" altLang="zh-CN" dirty="0"/>
              <a:t>Enclave</a:t>
            </a:r>
            <a:r>
              <a:rPr lang="zh-CN" altLang="en-US" dirty="0"/>
              <a:t>环境之间需要来回进行切换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Ocall</a:t>
            </a:r>
            <a:r>
              <a:rPr lang="zh-CN" altLang="en-US" dirty="0"/>
              <a:t>调用、时钟中断会将执行权交还到</a:t>
            </a:r>
            <a:r>
              <a:rPr lang="en-US" altLang="zh-CN" dirty="0"/>
              <a:t>Host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Enclave</a:t>
            </a:r>
            <a:r>
              <a:rPr lang="zh-CN" altLang="en-US" dirty="0"/>
              <a:t>的生命周期依赖</a:t>
            </a:r>
            <a:r>
              <a:rPr lang="en-US" altLang="zh-CN" dirty="0"/>
              <a:t>Host</a:t>
            </a:r>
            <a:r>
              <a:rPr lang="zh-CN" altLang="en-US" dirty="0"/>
              <a:t>的协助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对于</a:t>
            </a:r>
            <a:r>
              <a:rPr lang="en-US" altLang="zh-CN" dirty="0"/>
              <a:t>M</a:t>
            </a:r>
            <a:r>
              <a:rPr lang="zh-CN" altLang="en-US" dirty="0"/>
              <a:t>态的</a:t>
            </a:r>
            <a:r>
              <a:rPr lang="en-US" altLang="zh-CN" dirty="0"/>
              <a:t>SM</a:t>
            </a:r>
            <a:r>
              <a:rPr lang="zh-CN" altLang="en-US" dirty="0"/>
              <a:t>而言，切换总是发生在两个</a:t>
            </a:r>
            <a:r>
              <a:rPr lang="en-US" altLang="zh-CN" dirty="0"/>
              <a:t>S</a:t>
            </a:r>
            <a:r>
              <a:rPr lang="zh-CN" altLang="en-US" dirty="0"/>
              <a:t>态之间的，需要处理的上下文总体上可以分为几部分：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通用寄存器，这部分在</a:t>
            </a:r>
            <a:r>
              <a:rPr lang="en-US" altLang="zh-CN" dirty="0"/>
              <a:t>S</a:t>
            </a:r>
            <a:r>
              <a:rPr lang="zh-CN" altLang="en-US" dirty="0"/>
              <a:t>态与</a:t>
            </a:r>
            <a:r>
              <a:rPr lang="en-US" altLang="zh-CN" dirty="0"/>
              <a:t>M</a:t>
            </a:r>
            <a:r>
              <a:rPr lang="zh-CN" altLang="en-US" dirty="0"/>
              <a:t>态的切换中也存在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mepc</a:t>
            </a:r>
            <a:r>
              <a:rPr lang="zh-CN" altLang="en-US" dirty="0"/>
              <a:t>指向的运行位置，切换到另一个</a:t>
            </a:r>
            <a:r>
              <a:rPr lang="en-US" altLang="zh-CN" dirty="0"/>
              <a:t>S</a:t>
            </a:r>
            <a:r>
              <a:rPr lang="zh-CN" altLang="en-US" dirty="0"/>
              <a:t>态时，需要保存上一个</a:t>
            </a:r>
            <a:r>
              <a:rPr lang="en-US" altLang="zh-CN" dirty="0"/>
              <a:t>S</a:t>
            </a:r>
            <a:r>
              <a:rPr lang="zh-CN" altLang="en-US" dirty="0"/>
              <a:t>态的位置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与中断异常有关的</a:t>
            </a:r>
            <a:r>
              <a:rPr lang="en-US" altLang="zh-CN" dirty="0" err="1"/>
              <a:t>csr</a:t>
            </a:r>
            <a:r>
              <a:rPr lang="zh-CN" altLang="en-US" dirty="0"/>
              <a:t>寄存器 </a:t>
            </a:r>
            <a:r>
              <a:rPr lang="en-US" altLang="zh-CN" dirty="0"/>
              <a:t>(</a:t>
            </a:r>
            <a:r>
              <a:rPr lang="en-US" altLang="zh-CN" dirty="0" err="1"/>
              <a:t>mstatus</a:t>
            </a:r>
            <a:r>
              <a:rPr lang="en-US" altLang="zh-CN" dirty="0"/>
              <a:t>, </a:t>
            </a:r>
            <a:r>
              <a:rPr lang="en-US" altLang="zh-CN" dirty="0" err="1"/>
              <a:t>mideleg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  <a:r>
              <a:rPr lang="zh-CN" altLang="en-US" dirty="0"/>
              <a:t>，这部分暂时遵循一个固定的标准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satp</a:t>
            </a:r>
            <a:r>
              <a:rPr lang="zh-CN" altLang="en-US" dirty="0"/>
              <a:t>寄存器，使得虚拟地址可以正常运行，</a:t>
            </a:r>
            <a:r>
              <a:rPr lang="en-US" altLang="zh-CN" dirty="0"/>
              <a:t>Enclave</a:t>
            </a:r>
            <a:r>
              <a:rPr lang="zh-CN" altLang="en-US" dirty="0"/>
              <a:t>的页表在第一次切换时已经写好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908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内存段保护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借助</a:t>
            </a:r>
            <a:r>
              <a:rPr lang="en-US" altLang="zh-CN" dirty="0"/>
              <a:t>RISC-V</a:t>
            </a:r>
            <a:r>
              <a:rPr lang="zh-CN" altLang="en-US" dirty="0"/>
              <a:t>的</a:t>
            </a:r>
            <a:r>
              <a:rPr lang="en-US" altLang="zh-CN" dirty="0" err="1"/>
              <a:t>pmp</a:t>
            </a:r>
            <a:r>
              <a:rPr lang="zh-CN" altLang="en-US" dirty="0"/>
              <a:t>寄存器对</a:t>
            </a:r>
            <a:r>
              <a:rPr lang="en-US" altLang="zh-CN" dirty="0"/>
              <a:t>Enclave</a:t>
            </a:r>
            <a:r>
              <a:rPr lang="zh-CN" altLang="en-US" dirty="0"/>
              <a:t>的物理内存进行保护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借助</a:t>
            </a:r>
            <a:r>
              <a:rPr lang="en-US" altLang="zh-CN" dirty="0"/>
              <a:t>SM</a:t>
            </a:r>
            <a:r>
              <a:rPr lang="zh-CN" altLang="en-US" dirty="0"/>
              <a:t>保存的私有内存段的地址，当</a:t>
            </a:r>
            <a:r>
              <a:rPr lang="en-US" altLang="zh-CN" dirty="0"/>
              <a:t>Enclave</a:t>
            </a:r>
            <a:r>
              <a:rPr lang="zh-CN" altLang="en-US" dirty="0"/>
              <a:t>运行时，使能相应内存段的</a:t>
            </a:r>
            <a:r>
              <a:rPr lang="en-US" altLang="zh-CN" dirty="0"/>
              <a:t>RXW</a:t>
            </a:r>
            <a:r>
              <a:rPr lang="zh-CN" altLang="en-US" dirty="0"/>
              <a:t>权限，当</a:t>
            </a:r>
            <a:r>
              <a:rPr lang="en-US" altLang="zh-CN" dirty="0"/>
              <a:t>Host</a:t>
            </a:r>
            <a:r>
              <a:rPr lang="zh-CN" altLang="en-US" dirty="0"/>
              <a:t>运行时，禁止对应的权限；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Keystone</a:t>
            </a:r>
            <a:r>
              <a:rPr lang="zh-CN" altLang="en-US" dirty="0"/>
              <a:t>中，</a:t>
            </a:r>
            <a:r>
              <a:rPr lang="en-US" altLang="zh-CN" dirty="0" err="1"/>
              <a:t>pmp</a:t>
            </a:r>
            <a:r>
              <a:rPr lang="zh-CN" altLang="en-US" dirty="0"/>
              <a:t>只是对物理内存最基础的一层保护，还可以在</a:t>
            </a:r>
            <a:r>
              <a:rPr lang="en-US" altLang="zh-CN" dirty="0"/>
              <a:t>Enclave</a:t>
            </a:r>
            <a:r>
              <a:rPr lang="zh-CN" altLang="en-US" dirty="0"/>
              <a:t>运行时，对内存进行一层加密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339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fy1d6l8hsj21gn0z4wrt.jpg63ea9369ly1gfy1d6l8hsj21gn0z4wrt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85318" y="76999"/>
            <a:ext cx="4777207" cy="2994660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功能评价与比较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18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安全性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在系统运行的整个流程中，安全性依赖于以下几个方面：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Enclave</a:t>
            </a:r>
            <a:r>
              <a:rPr lang="zh-CN" altLang="en-US" dirty="0"/>
              <a:t>创建结束之前，</a:t>
            </a:r>
            <a:r>
              <a:rPr lang="en-US" altLang="zh-CN" dirty="0"/>
              <a:t>Host OS</a:t>
            </a:r>
            <a:r>
              <a:rPr lang="zh-CN" altLang="en-US" dirty="0"/>
              <a:t>是安全的，不会篡改代码段（开始运行之后可以是不安全的）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</a:t>
            </a:r>
            <a:r>
              <a:rPr lang="zh-CN" altLang="en-US" dirty="0"/>
              <a:t>态的</a:t>
            </a:r>
            <a:r>
              <a:rPr lang="en-US" altLang="zh-CN" dirty="0"/>
              <a:t>SM</a:t>
            </a:r>
            <a:r>
              <a:rPr lang="zh-CN" altLang="en-US" dirty="0"/>
              <a:t>是安全的（否则整个</a:t>
            </a:r>
            <a:r>
              <a:rPr lang="en-US" altLang="zh-CN" dirty="0" err="1"/>
              <a:t>pmp</a:t>
            </a:r>
            <a:r>
              <a:rPr lang="zh-CN" altLang="en-US" dirty="0"/>
              <a:t>的修改都失去了意义）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攻击者无法通过物理手段直接获取内存中的信息（如果完善了内存加密功能，这一条也可以去掉）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7200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高效性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性能瓶颈主要取决于以下几个方面：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创建</a:t>
            </a:r>
            <a:r>
              <a:rPr lang="en-US" altLang="zh-CN" dirty="0"/>
              <a:t>Enclave</a:t>
            </a:r>
            <a:r>
              <a:rPr lang="zh-CN" altLang="en-US" dirty="0"/>
              <a:t>所需要的时间，在我们实现的系统中，为了尽量减少</a:t>
            </a:r>
            <a:r>
              <a:rPr lang="en-US" altLang="zh-CN" dirty="0"/>
              <a:t>Host App</a:t>
            </a:r>
            <a:r>
              <a:rPr lang="zh-CN" altLang="en-US" dirty="0"/>
              <a:t>对于</a:t>
            </a:r>
            <a:r>
              <a:rPr lang="en-US" altLang="zh-CN" dirty="0"/>
              <a:t>Host OS</a:t>
            </a:r>
            <a:r>
              <a:rPr lang="zh-CN" altLang="en-US" dirty="0"/>
              <a:t>的系统调用开销，将大部分可以集成到</a:t>
            </a:r>
            <a:r>
              <a:rPr lang="en-US" altLang="zh-CN" dirty="0"/>
              <a:t>Host OS</a:t>
            </a:r>
            <a:r>
              <a:rPr lang="zh-CN" altLang="en-US" dirty="0"/>
              <a:t>中的功能与</a:t>
            </a:r>
            <a:r>
              <a:rPr lang="en-US" altLang="zh-CN" dirty="0" err="1"/>
              <a:t>sdk</a:t>
            </a:r>
            <a:r>
              <a:rPr lang="zh-CN" altLang="en-US" dirty="0"/>
              <a:t>解耦，极大增强了性能；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SM</a:t>
            </a:r>
            <a:r>
              <a:rPr lang="zh-CN" altLang="en-US" dirty="0"/>
              <a:t>对于两个</a:t>
            </a:r>
            <a:r>
              <a:rPr lang="en-US" altLang="zh-CN" dirty="0"/>
              <a:t>S</a:t>
            </a:r>
            <a:r>
              <a:rPr lang="zh-CN" altLang="en-US" dirty="0"/>
              <a:t>态之间切换的开销，这一部分主要依赖</a:t>
            </a:r>
            <a:r>
              <a:rPr lang="en-US" altLang="zh-CN" dirty="0" err="1"/>
              <a:t>sbi</a:t>
            </a:r>
            <a:r>
              <a:rPr lang="zh-CN" altLang="en-US" dirty="0"/>
              <a:t>的性能；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Ocall</a:t>
            </a:r>
            <a:r>
              <a:rPr lang="zh-CN" altLang="en-US" dirty="0"/>
              <a:t>的调用频率，对于一个固定的</a:t>
            </a:r>
            <a:r>
              <a:rPr lang="en-US" altLang="zh-CN" dirty="0"/>
              <a:t>SM</a:t>
            </a:r>
            <a:r>
              <a:rPr lang="zh-CN" altLang="en-US" dirty="0"/>
              <a:t>，</a:t>
            </a:r>
            <a:r>
              <a:rPr lang="en-US" altLang="zh-CN" dirty="0" err="1"/>
              <a:t>Ocall</a:t>
            </a:r>
            <a:r>
              <a:rPr lang="zh-CN" altLang="en-US" dirty="0"/>
              <a:t>的调用频率在一定程度上取决于</a:t>
            </a:r>
            <a:r>
              <a:rPr lang="en-US" altLang="zh-CN" dirty="0"/>
              <a:t>runtime</a:t>
            </a:r>
            <a:r>
              <a:rPr lang="zh-CN" altLang="en-US" dirty="0"/>
              <a:t>可以支持的</a:t>
            </a:r>
            <a:r>
              <a:rPr lang="en-US" altLang="zh-CN" dirty="0" err="1"/>
              <a:t>syscall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Ocall</a:t>
            </a:r>
            <a:r>
              <a:rPr lang="zh-CN" altLang="en-US" dirty="0"/>
              <a:t>本身的性能开销目前来自于目前的结构设计（</a:t>
            </a:r>
            <a:r>
              <a:rPr lang="en-US" altLang="zh-CN" dirty="0"/>
              <a:t>U-S-M-S-U</a:t>
            </a:r>
            <a:r>
              <a:rPr lang="zh-CN" altLang="en-US" dirty="0"/>
              <a:t>）（在绝大多数情况下，进入</a:t>
            </a:r>
            <a:r>
              <a:rPr lang="en-US" altLang="zh-CN" dirty="0"/>
              <a:t>Host App</a:t>
            </a:r>
            <a:r>
              <a:rPr lang="zh-CN" altLang="en-US" dirty="0"/>
              <a:t>后会进行</a:t>
            </a:r>
            <a:r>
              <a:rPr lang="en-US" altLang="zh-CN" dirty="0" err="1"/>
              <a:t>syscall</a:t>
            </a:r>
            <a:r>
              <a:rPr lang="zh-CN" altLang="en-US" dirty="0"/>
              <a:t>，这部分可以进行优化）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432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与原生</a:t>
            </a:r>
            <a:r>
              <a:rPr lang="en-US" altLang="zh-CN" b="1" dirty="0"/>
              <a:t>Keystone</a:t>
            </a:r>
            <a:r>
              <a:rPr lang="zh-CN" altLang="en-US" b="1" dirty="0"/>
              <a:t>进行比较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页表处理：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Keystone</a:t>
            </a:r>
            <a:r>
              <a:rPr lang="zh-CN" altLang="en-US" dirty="0"/>
              <a:t>中，由</a:t>
            </a:r>
            <a:r>
              <a:rPr lang="en-US" altLang="zh-CN" dirty="0" err="1"/>
              <a:t>sdk</a:t>
            </a:r>
            <a:r>
              <a:rPr lang="zh-CN" altLang="en-US" dirty="0"/>
              <a:t>来对页表进行读写；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在我们的系统中，用户态无法直接对</a:t>
            </a:r>
            <a:r>
              <a:rPr lang="en-US" altLang="zh-CN" dirty="0"/>
              <a:t>Enclave</a:t>
            </a:r>
            <a:r>
              <a:rPr lang="zh-CN" altLang="en-US" dirty="0"/>
              <a:t>页表进行读写操作，防止在创建</a:t>
            </a:r>
            <a:r>
              <a:rPr lang="en-US" altLang="zh-CN" dirty="0"/>
              <a:t>Enclave</a:t>
            </a:r>
            <a:r>
              <a:rPr lang="zh-CN" altLang="en-US" dirty="0"/>
              <a:t>环节其他</a:t>
            </a:r>
            <a:r>
              <a:rPr lang="en-US" altLang="zh-CN" dirty="0"/>
              <a:t>Host App</a:t>
            </a:r>
            <a:r>
              <a:rPr lang="zh-CN" altLang="en-US" dirty="0"/>
              <a:t>的攻击；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程序</a:t>
            </a:r>
            <a:r>
              <a:rPr lang="en-US" altLang="zh-CN" dirty="0"/>
              <a:t>elf</a:t>
            </a:r>
            <a:r>
              <a:rPr lang="zh-CN" altLang="en-US" dirty="0"/>
              <a:t>加载：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Keystone</a:t>
            </a:r>
            <a:r>
              <a:rPr lang="zh-CN" altLang="en-US" dirty="0"/>
              <a:t>中，由</a:t>
            </a:r>
            <a:r>
              <a:rPr lang="en-US" altLang="zh-CN" dirty="0" err="1"/>
              <a:t>sdk</a:t>
            </a:r>
            <a:r>
              <a:rPr lang="zh-CN" altLang="en-US" dirty="0"/>
              <a:t>对</a:t>
            </a:r>
            <a:r>
              <a:rPr lang="en-US" altLang="zh-CN" dirty="0"/>
              <a:t>runtime</a:t>
            </a:r>
            <a:r>
              <a:rPr lang="zh-CN" altLang="en-US" dirty="0"/>
              <a:t>和</a:t>
            </a:r>
            <a:r>
              <a:rPr lang="en-US" altLang="zh-CN" dirty="0" err="1"/>
              <a:t>eapp</a:t>
            </a:r>
            <a:r>
              <a:rPr lang="zh-CN" altLang="en-US" dirty="0"/>
              <a:t>的</a:t>
            </a:r>
            <a:r>
              <a:rPr lang="en-US" altLang="zh-CN" dirty="0"/>
              <a:t>elf</a:t>
            </a:r>
            <a:r>
              <a:rPr lang="zh-CN" altLang="en-US" dirty="0"/>
              <a:t>进行解析，加载到私有物理地址依赖不断调用</a:t>
            </a:r>
            <a:r>
              <a:rPr lang="en-US" altLang="zh-CN" dirty="0" err="1"/>
              <a:t>mmap</a:t>
            </a:r>
            <a:r>
              <a:rPr lang="zh-CN" altLang="en-US" dirty="0"/>
              <a:t>函数；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在我们的系统中，</a:t>
            </a:r>
            <a:r>
              <a:rPr lang="en-US" altLang="zh-CN" dirty="0" err="1"/>
              <a:t>sdk</a:t>
            </a:r>
            <a:r>
              <a:rPr lang="zh-CN" altLang="en-US" dirty="0"/>
              <a:t>只负责将两个</a:t>
            </a:r>
            <a:r>
              <a:rPr lang="en-US" altLang="zh-CN" dirty="0"/>
              <a:t>elf</a:t>
            </a:r>
            <a:r>
              <a:rPr lang="zh-CN" altLang="en-US" dirty="0"/>
              <a:t>加载到内存中，其余的解析、加载到私有物理地址的操作均在</a:t>
            </a:r>
            <a:r>
              <a:rPr lang="en-US" altLang="zh-CN" dirty="0"/>
              <a:t>Host OS</a:t>
            </a:r>
            <a:r>
              <a:rPr lang="zh-CN" altLang="en-US" dirty="0"/>
              <a:t>中完成；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系统本身的稳定性：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Keystone</a:t>
            </a:r>
            <a:r>
              <a:rPr lang="zh-CN" altLang="en-US" dirty="0"/>
              <a:t>中，指针</a:t>
            </a:r>
            <a:r>
              <a:rPr lang="en-US" altLang="zh-CN" dirty="0"/>
              <a:t>+</a:t>
            </a:r>
            <a:r>
              <a:rPr lang="zh-CN" altLang="en-US" dirty="0"/>
              <a:t>全局变量承担了绝大部分操作，需要在所有指针操作处检验合法性；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在我们的系统中，</a:t>
            </a:r>
            <a:r>
              <a:rPr lang="en-US" altLang="zh-CN" dirty="0"/>
              <a:t>Rust</a:t>
            </a:r>
            <a:r>
              <a:rPr lang="zh-CN" altLang="en-US" dirty="0"/>
              <a:t>语言保证了绝大多数安全性，极少数的</a:t>
            </a:r>
            <a:r>
              <a:rPr lang="en-US" altLang="zh-CN" dirty="0"/>
              <a:t>unsafe</a:t>
            </a:r>
            <a:r>
              <a:rPr lang="zh-CN" altLang="en-US" dirty="0"/>
              <a:t>操作体现为对物理地址的直接读写（页表），这部分比例极少，且不可避免。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3039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fy1d6l8hsj21gn0z4wrt.jpg63ea9369ly1gfy1d6l8hsj21gn0z4wrt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85318" y="76999"/>
            <a:ext cx="4777207" cy="2994660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系统演示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339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系统演示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5" name="TEE">
            <a:hlinkClick r:id="" action="ppaction://media"/>
            <a:extLst>
              <a:ext uri="{FF2B5EF4-FFF2-40B4-BE49-F238E27FC236}">
                <a16:creationId xmlns:a16="http://schemas.microsoft.com/office/drawing/2014/main" id="{A2D6045E-21F5-400A-8CED-61AB5287E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924" y="1177964"/>
            <a:ext cx="8986608" cy="56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可信执行环境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机密计算（</a:t>
            </a:r>
            <a:r>
              <a:rPr lang="en-US" altLang="zh-CN" dirty="0"/>
              <a:t>Confidential Computing</a:t>
            </a:r>
            <a:r>
              <a:rPr lang="zh-CN" altLang="en-US" dirty="0"/>
              <a:t>）是近几年新兴的一项安全技术，它利用可信执行环境（简称</a:t>
            </a:r>
            <a:r>
              <a:rPr lang="en-US" altLang="zh-CN" dirty="0"/>
              <a:t>TEE</a:t>
            </a:r>
            <a:r>
              <a:rPr lang="zh-CN" altLang="en-US" dirty="0"/>
              <a:t>）的强隔离和内存加密来保护</a:t>
            </a:r>
            <a:r>
              <a:rPr lang="en-US" altLang="zh-CN" dirty="0"/>
              <a:t>TEE</a:t>
            </a:r>
            <a:r>
              <a:rPr lang="zh-CN" altLang="en-US" dirty="0"/>
              <a:t>内的可信应用程序，确保了用户数据的机密性和完整性。机密计算一举解决了诸多应用场景中“信任”难题，包括但不限于公有云、区块链、多方数据分析等。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目前在不同硬件架构上，通过不同的硬件支持，已有的一些</a:t>
            </a:r>
            <a:r>
              <a:rPr lang="en-US" altLang="zh-CN" dirty="0"/>
              <a:t>TEE</a:t>
            </a:r>
            <a:r>
              <a:rPr lang="zh-CN" altLang="en-US" dirty="0"/>
              <a:t>实现：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X86: Intel SGX</a:t>
            </a:r>
            <a:r>
              <a:rPr lang="zh-CN" altLang="en-US" dirty="0"/>
              <a:t>（扩展指令集）</a:t>
            </a:r>
            <a:r>
              <a:rPr lang="en-US" altLang="zh-CN" dirty="0"/>
              <a:t>,  AMD SEV </a:t>
            </a:r>
            <a:r>
              <a:rPr lang="zh-CN" altLang="en-US" dirty="0"/>
              <a:t>（</a:t>
            </a:r>
            <a:r>
              <a:rPr lang="en-US" altLang="zh-CN" dirty="0"/>
              <a:t>AES</a:t>
            </a:r>
            <a:r>
              <a:rPr lang="zh-CN" altLang="en-US" dirty="0"/>
              <a:t>加密引擎与密钥管理）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ARM: ARM </a:t>
            </a:r>
            <a:r>
              <a:rPr lang="en-US" altLang="zh-CN" dirty="0" err="1"/>
              <a:t>TrustZone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RISC-V: Keystone (PMP), Penglai (Guarded Page Table, Mountable Merkle Tree)</a:t>
            </a:r>
          </a:p>
        </p:txBody>
      </p:sp>
    </p:spTree>
    <p:extLst>
      <p:ext uri="{BB962C8B-B14F-4D97-AF65-F5344CB8AC3E}">
        <p14:creationId xmlns:p14="http://schemas.microsoft.com/office/powerpoint/2010/main" val="3202946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由于缺乏系统级的开发经验，在环境配置、编译选项等环节踩了不少坑；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TEE</a:t>
            </a:r>
            <a:r>
              <a:rPr lang="zh-CN" altLang="en-US" dirty="0"/>
              <a:t>的实现与运行流程较为复杂，调试困难；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整体上更加偏向工程，对于其他</a:t>
            </a:r>
            <a:r>
              <a:rPr lang="en-US" altLang="zh-CN" dirty="0"/>
              <a:t>TEE</a:t>
            </a:r>
            <a:r>
              <a:rPr lang="zh-CN" altLang="en-US" dirty="0"/>
              <a:t>的实现缺乏了解，论文阅读效率很低；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如果未来有机会继续这项工作，进一步的规划为：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Rust</a:t>
            </a:r>
            <a:r>
              <a:rPr lang="zh-CN" altLang="en-US" dirty="0"/>
              <a:t>重构</a:t>
            </a:r>
            <a:r>
              <a:rPr lang="en-US" altLang="zh-CN" dirty="0"/>
              <a:t>runtime</a:t>
            </a:r>
            <a:r>
              <a:rPr lang="zh-CN" altLang="en-US" dirty="0"/>
              <a:t>，增加一些系统调用；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改进用户态交互的机制，减少</a:t>
            </a:r>
            <a:r>
              <a:rPr lang="en-US" altLang="zh-CN" dirty="0" err="1"/>
              <a:t>Ocall</a:t>
            </a:r>
            <a:r>
              <a:rPr lang="zh-CN" altLang="en-US" dirty="0"/>
              <a:t>的性能开销；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感谢陈渝、向勇老师的指导与建议，感谢贾越凯、王润基学长的答疑！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424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RISC-V</a:t>
            </a:r>
            <a:r>
              <a:rPr lang="zh-CN" altLang="en-US" b="1" dirty="0"/>
              <a:t>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PMP</a:t>
            </a:r>
            <a:r>
              <a:rPr lang="zh-CN" altLang="en-US" dirty="0"/>
              <a:t>是</a:t>
            </a:r>
            <a:r>
              <a:rPr lang="en-US" altLang="zh-CN" dirty="0"/>
              <a:t>RISC-V</a:t>
            </a:r>
            <a:r>
              <a:rPr lang="zh-CN" altLang="en-US" dirty="0"/>
              <a:t>标准中的一项功能，由</a:t>
            </a:r>
            <a:r>
              <a:rPr lang="en-US" altLang="zh-CN" dirty="0"/>
              <a:t>M</a:t>
            </a:r>
            <a:r>
              <a:rPr lang="zh-CN" altLang="en-US" dirty="0"/>
              <a:t>态控制，为上层应用提供内存隔离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PMP</a:t>
            </a:r>
            <a:r>
              <a:rPr lang="zh-CN" altLang="en-US" dirty="0"/>
              <a:t>包含</a:t>
            </a:r>
            <a:r>
              <a:rPr lang="en-US" altLang="zh-CN" dirty="0"/>
              <a:t>n</a:t>
            </a:r>
            <a:r>
              <a:rPr lang="zh-CN" altLang="en-US" dirty="0"/>
              <a:t>个地址寄存器以及对应的配置寄存器，将内存化为</a:t>
            </a:r>
            <a:r>
              <a:rPr lang="en-US" altLang="zh-CN" dirty="0"/>
              <a:t>n</a:t>
            </a:r>
            <a:r>
              <a:rPr lang="zh-CN" altLang="en-US" dirty="0"/>
              <a:t>个块，每一块的权限由配置寄存器控制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使用标准的</a:t>
            </a:r>
            <a:r>
              <a:rPr lang="en-US" altLang="zh-CN" dirty="0"/>
              <a:t>RISC-V</a:t>
            </a:r>
            <a:r>
              <a:rPr lang="zh-CN" altLang="en-US" dirty="0"/>
              <a:t>更加方便在</a:t>
            </a:r>
            <a:r>
              <a:rPr lang="en-US" altLang="zh-CN" dirty="0"/>
              <a:t>QEMU</a:t>
            </a:r>
            <a:r>
              <a:rPr lang="zh-CN" altLang="en-US" dirty="0"/>
              <a:t>上进行开发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2D782F-6FDB-4C43-82E4-13A5FBE1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70" y="3617592"/>
            <a:ext cx="7010760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0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Rust</a:t>
            </a:r>
            <a:r>
              <a:rPr lang="zh-CN" altLang="en-US" b="1" dirty="0"/>
              <a:t>语言开发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Rust</a:t>
            </a:r>
            <a:r>
              <a:rPr lang="zh-CN" altLang="en-US" dirty="0"/>
              <a:t>作为一个现代化的语言，在系统级开发上有着特别的优势：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独特的所有权机制，极大减少了不安全的内存操作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现代的语言特性，可以更加高效地完成某些计算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选择一个</a:t>
            </a:r>
            <a:r>
              <a:rPr lang="en-US" altLang="zh-CN" dirty="0"/>
              <a:t>Rust</a:t>
            </a:r>
            <a:r>
              <a:rPr lang="zh-CN" altLang="en-US" dirty="0"/>
              <a:t>语言实现的系统开发，有利于在整体上</a:t>
            </a:r>
            <a:r>
              <a:rPr lang="en-US" altLang="zh-CN" dirty="0"/>
              <a:t>kernel</a:t>
            </a:r>
            <a:r>
              <a:rPr lang="zh-CN" altLang="en-US" dirty="0"/>
              <a:t>的安全性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 err="1"/>
              <a:t>zCore</a:t>
            </a:r>
            <a:r>
              <a:rPr lang="zh-CN" altLang="en-US" dirty="0"/>
              <a:t>的</a:t>
            </a:r>
            <a:r>
              <a:rPr lang="en-US" altLang="zh-CN" dirty="0"/>
              <a:t>host</a:t>
            </a:r>
            <a:r>
              <a:rPr lang="zh-CN" altLang="en-US" dirty="0"/>
              <a:t>环境，</a:t>
            </a:r>
            <a:r>
              <a:rPr lang="en-US" altLang="zh-CN" dirty="0"/>
              <a:t>keystone</a:t>
            </a:r>
            <a:r>
              <a:rPr lang="zh-CN" altLang="en-US" dirty="0"/>
              <a:t>的运行逻辑，在不同的系统层级上对</a:t>
            </a:r>
            <a:r>
              <a:rPr lang="en-US" altLang="zh-CN" dirty="0"/>
              <a:t>TEE</a:t>
            </a:r>
            <a:r>
              <a:rPr lang="zh-CN" altLang="en-US" dirty="0"/>
              <a:t>进行适配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183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96" descr="C:\Users\DELL\Pictures\清华大学\63ea9369ly1gfy1d6l8hsj21gn0z4wrt.jpg63ea9369ly1gfy1d6l8hsj21gn0z4wrt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85318" y="76999"/>
            <a:ext cx="4777207" cy="2994660"/>
          </a:xfr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系统运行逻辑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179820" y="4081272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21201" y="297952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69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整体运行框架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5298C78-B591-4573-95D5-572F1CF0F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r="69" b="22750"/>
          <a:stretch/>
        </p:blipFill>
        <p:spPr>
          <a:xfrm>
            <a:off x="1349900" y="1742281"/>
            <a:ext cx="8374600" cy="29281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创建流程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378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创建</a:t>
            </a:r>
            <a:r>
              <a:rPr lang="en-US" altLang="zh-CN" dirty="0"/>
              <a:t>Enclave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U-mode: Host App</a:t>
            </a:r>
            <a:r>
              <a:rPr lang="zh-CN" altLang="en-US" dirty="0"/>
              <a:t>计算</a:t>
            </a:r>
            <a:r>
              <a:rPr lang="en-US" altLang="zh-CN" dirty="0"/>
              <a:t>Enclave</a:t>
            </a:r>
            <a:r>
              <a:rPr lang="zh-CN" altLang="en-US" dirty="0"/>
              <a:t>所需的内存空间，加载</a:t>
            </a:r>
            <a:r>
              <a:rPr lang="en-US" altLang="zh-CN" dirty="0"/>
              <a:t>Enclave</a:t>
            </a:r>
            <a:r>
              <a:rPr lang="zh-CN" altLang="en-US" dirty="0"/>
              <a:t>中需要的</a:t>
            </a:r>
            <a:r>
              <a:rPr lang="en-US" altLang="zh-CN" dirty="0"/>
              <a:t>runtime</a:t>
            </a:r>
            <a:r>
              <a:rPr lang="zh-CN" altLang="en-US" dirty="0"/>
              <a:t>和</a:t>
            </a:r>
            <a:r>
              <a:rPr lang="en-US" altLang="zh-CN" dirty="0" err="1"/>
              <a:t>eapp</a:t>
            </a:r>
            <a:r>
              <a:rPr lang="zh-CN" altLang="en-US" dirty="0"/>
              <a:t>到内存中</a:t>
            </a:r>
            <a:r>
              <a:rPr lang="en-US" altLang="zh-CN" dirty="0"/>
              <a:t>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S-mode: Host OS</a:t>
            </a:r>
            <a:r>
              <a:rPr lang="zh-CN" altLang="en-US" dirty="0"/>
              <a:t>在内存中开辟一块连续的内存，并且解析</a:t>
            </a:r>
            <a:r>
              <a:rPr lang="en-US" altLang="zh-CN" dirty="0"/>
              <a:t>elf</a:t>
            </a:r>
            <a:r>
              <a:rPr lang="zh-CN" altLang="en-US" dirty="0"/>
              <a:t>，写</a:t>
            </a:r>
            <a:r>
              <a:rPr lang="en-US" altLang="zh-CN" dirty="0"/>
              <a:t>enclave</a:t>
            </a:r>
            <a:r>
              <a:rPr lang="zh-CN" altLang="en-US" dirty="0"/>
              <a:t>页表，并且保存必要的地址信息；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创建共享内存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U-mode: Host App</a:t>
            </a:r>
            <a:r>
              <a:rPr lang="zh-CN" altLang="en-US" dirty="0"/>
              <a:t>计算所需要的共享内存空间，用于</a:t>
            </a:r>
            <a:r>
              <a:rPr lang="en-US" altLang="zh-CN" dirty="0"/>
              <a:t>host app</a:t>
            </a:r>
            <a:r>
              <a:rPr lang="zh-CN" altLang="en-US" dirty="0"/>
              <a:t>和</a:t>
            </a:r>
            <a:r>
              <a:rPr lang="en-US" altLang="zh-CN" dirty="0"/>
              <a:t>enclave app</a:t>
            </a:r>
            <a:r>
              <a:rPr lang="zh-CN" altLang="en-US" dirty="0"/>
              <a:t>的通信</a:t>
            </a:r>
            <a:r>
              <a:rPr lang="en-US" altLang="zh-CN" dirty="0"/>
              <a:t>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S-mode: Host OS</a:t>
            </a:r>
            <a:r>
              <a:rPr lang="zh-CN" altLang="en-US" dirty="0"/>
              <a:t>在内存中开辟一块连续的内存，将这一块物理地址同时写入两边的页表；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38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创建流程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B04422-5612-46AE-BCEC-98B4C074560A}"/>
              </a:ext>
            </a:extLst>
          </p:cNvPr>
          <p:cNvSpPr txBox="1"/>
          <p:nvPr/>
        </p:nvSpPr>
        <p:spPr>
          <a:xfrm>
            <a:off x="704850" y="1416050"/>
            <a:ext cx="1035050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确认创建完成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U-mode</a:t>
            </a:r>
            <a:r>
              <a:rPr lang="zh-CN" altLang="en-US" dirty="0"/>
              <a:t>：发出</a:t>
            </a:r>
            <a:r>
              <a:rPr lang="en-US" altLang="zh-CN" dirty="0" err="1"/>
              <a:t>syscall</a:t>
            </a:r>
            <a:r>
              <a:rPr lang="zh-CN" altLang="en-US" dirty="0"/>
              <a:t>，交给</a:t>
            </a:r>
            <a:r>
              <a:rPr lang="en-US" altLang="zh-CN" dirty="0"/>
              <a:t>S</a:t>
            </a:r>
            <a:r>
              <a:rPr lang="zh-CN" altLang="en-US" dirty="0"/>
              <a:t>态处理；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</a:t>
            </a:r>
            <a:r>
              <a:rPr lang="zh-CN" altLang="en-US" dirty="0"/>
              <a:t>：将若干参数传递给</a:t>
            </a:r>
            <a:r>
              <a:rPr lang="en-US" altLang="zh-CN" dirty="0" err="1"/>
              <a:t>sbi</a:t>
            </a:r>
            <a:r>
              <a:rPr lang="zh-CN" altLang="en-US" dirty="0"/>
              <a:t>层，包括私有内存段、共享内存段的物理地址，</a:t>
            </a:r>
            <a:r>
              <a:rPr lang="en-US" altLang="zh-CN" dirty="0"/>
              <a:t>runtime</a:t>
            </a:r>
            <a:r>
              <a:rPr lang="zh-CN" altLang="en-US" dirty="0"/>
              <a:t>和</a:t>
            </a:r>
            <a:r>
              <a:rPr lang="en-US" altLang="zh-CN" dirty="0"/>
              <a:t>enclave app</a:t>
            </a:r>
            <a:r>
              <a:rPr lang="zh-CN" altLang="en-US" dirty="0"/>
              <a:t>的启动地址；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M-mode</a:t>
            </a:r>
            <a:r>
              <a:rPr lang="zh-CN" altLang="en-US" dirty="0"/>
              <a:t>：分配和存储</a:t>
            </a:r>
            <a:r>
              <a:rPr lang="en-US" altLang="zh-CN" dirty="0"/>
              <a:t>Enclave</a:t>
            </a:r>
            <a:r>
              <a:rPr lang="zh-CN" altLang="en-US" dirty="0"/>
              <a:t>的必要信息，设置</a:t>
            </a:r>
            <a:r>
              <a:rPr lang="en-US" altLang="zh-CN" dirty="0"/>
              <a:t>PMP</a:t>
            </a:r>
            <a:r>
              <a:rPr lang="zh-CN" altLang="en-US" dirty="0"/>
              <a:t>内存隔离，至此以后，</a:t>
            </a:r>
            <a:r>
              <a:rPr lang="en-US" altLang="zh-CN" dirty="0"/>
              <a:t>host</a:t>
            </a:r>
            <a:r>
              <a:rPr lang="zh-CN" altLang="en-US" dirty="0"/>
              <a:t>的</a:t>
            </a:r>
            <a:r>
              <a:rPr lang="en-US" altLang="zh-CN" dirty="0"/>
              <a:t>OS</a:t>
            </a:r>
            <a:r>
              <a:rPr lang="zh-CN" altLang="en-US" dirty="0"/>
              <a:t>和</a:t>
            </a:r>
            <a:r>
              <a:rPr lang="en-US" altLang="zh-CN" dirty="0"/>
              <a:t>app</a:t>
            </a:r>
            <a:r>
              <a:rPr lang="zh-CN" altLang="en-US" dirty="0"/>
              <a:t>无法访问</a:t>
            </a:r>
            <a:r>
              <a:rPr lang="en-US" altLang="zh-CN" dirty="0"/>
              <a:t>enclave</a:t>
            </a:r>
            <a:r>
              <a:rPr lang="zh-CN" altLang="en-US" dirty="0"/>
              <a:t>的私有内存段（但可以访问共享内存段）；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删除</a:t>
            </a:r>
            <a:r>
              <a:rPr lang="en-US" altLang="zh-CN" dirty="0"/>
              <a:t>Enclave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S-mode</a:t>
            </a:r>
            <a:r>
              <a:rPr lang="zh-CN" altLang="en-US" dirty="0"/>
              <a:t>：释放私有内存与共享内存，清除保存的相应数据结构；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M-mode</a:t>
            </a:r>
            <a:r>
              <a:rPr lang="zh-CN" altLang="en-US" dirty="0"/>
              <a:t>：将</a:t>
            </a:r>
            <a:r>
              <a:rPr lang="en-US" altLang="zh-CN" dirty="0" err="1"/>
              <a:t>pmp</a:t>
            </a:r>
            <a:r>
              <a:rPr lang="zh-CN" altLang="en-US" dirty="0"/>
              <a:t>保护解除，之后</a:t>
            </a:r>
            <a:r>
              <a:rPr lang="en-US" altLang="zh-CN" dirty="0"/>
              <a:t>host</a:t>
            </a:r>
            <a:r>
              <a:rPr lang="zh-CN" altLang="en-US" dirty="0"/>
              <a:t>可以自由访问相应内存段，也需要清楚保存的数据结构；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30664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c2abdb06-b479-484f-9e04-0cb30f5778f9"/>
</p:tagLst>
</file>

<file path=ppt/theme/theme1.xml><?xml version="1.0" encoding="utf-8"?>
<a:theme xmlns:a="http://schemas.openxmlformats.org/drawingml/2006/main" name="主题5">
  <a:themeElements>
    <a:clrScheme name="自定义 34">
      <a:dk1>
        <a:srgbClr val="000000"/>
      </a:dk1>
      <a:lt1>
        <a:srgbClr val="FFFFFF"/>
      </a:lt1>
      <a:dk2>
        <a:srgbClr val="778495"/>
      </a:dk2>
      <a:lt2>
        <a:srgbClr val="F2F2F2"/>
      </a:lt2>
      <a:accent1>
        <a:srgbClr val="F15931"/>
      </a:accent1>
      <a:accent2>
        <a:srgbClr val="666666"/>
      </a:accent2>
      <a:accent3>
        <a:srgbClr val="727272"/>
      </a:accent3>
      <a:accent4>
        <a:srgbClr val="999999"/>
      </a:accent4>
      <a:accent5>
        <a:srgbClr val="9B8357"/>
      </a:accent5>
      <a:accent6>
        <a:srgbClr val="94A088"/>
      </a:accent6>
      <a:hlink>
        <a:srgbClr val="F15931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1893</TotalTime>
  <Words>2463</Words>
  <Application>Microsoft Office PowerPoint</Application>
  <PresentationFormat>宽屏</PresentationFormat>
  <Paragraphs>198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Arial</vt:lpstr>
      <vt:lpstr>Calibri</vt:lpstr>
      <vt:lpstr>Impact</vt:lpstr>
      <vt:lpstr>主题5</vt:lpstr>
      <vt:lpstr>基于Rust重构安全TeeOS</vt:lpstr>
      <vt:lpstr>项目背景</vt:lpstr>
      <vt:lpstr>可信执行环境</vt:lpstr>
      <vt:lpstr>RISC-V支持</vt:lpstr>
      <vt:lpstr>基于Rust语言开发</vt:lpstr>
      <vt:lpstr>系统运行逻辑</vt:lpstr>
      <vt:lpstr>整体运行框架</vt:lpstr>
      <vt:lpstr>创建流程</vt:lpstr>
      <vt:lpstr>创建流程</vt:lpstr>
      <vt:lpstr>运行流程</vt:lpstr>
      <vt:lpstr>运行流程</vt:lpstr>
      <vt:lpstr>运行流程</vt:lpstr>
      <vt:lpstr>技术细节</vt:lpstr>
      <vt:lpstr>TEE模块重构</vt:lpstr>
      <vt:lpstr>SDK实现</vt:lpstr>
      <vt:lpstr>用户态交互</vt:lpstr>
      <vt:lpstr>系统调用</vt:lpstr>
      <vt:lpstr>内存管理</vt:lpstr>
      <vt:lpstr>页表管理</vt:lpstr>
      <vt:lpstr>内核设计</vt:lpstr>
      <vt:lpstr>内核设计</vt:lpstr>
      <vt:lpstr>执行环境切换</vt:lpstr>
      <vt:lpstr>内存段保护</vt:lpstr>
      <vt:lpstr>功能评价与比较</vt:lpstr>
      <vt:lpstr>安全性</vt:lpstr>
      <vt:lpstr>高效性</vt:lpstr>
      <vt:lpstr>与原生Keystone进行比较</vt:lpstr>
      <vt:lpstr>系统演示</vt:lpstr>
      <vt:lpstr>系统演示</vt:lpstr>
      <vt:lpstr>总结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Yutao Sun (FA Talent)</cp:lastModifiedBy>
  <cp:revision>269</cp:revision>
  <cp:lastPrinted>2017-09-04T16:00:00Z</cp:lastPrinted>
  <dcterms:created xsi:type="dcterms:W3CDTF">2017-09-04T16:00:00Z</dcterms:created>
  <dcterms:modified xsi:type="dcterms:W3CDTF">2022-08-15T12:05:12Z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b7ccc1b2-cf53-4400-957a-3ac962aedd74</vt:lpwstr>
  </property>
  <property fmtid="{D5CDD505-2E9C-101B-9397-08002B2CF9AE}" pid="3" name="KSOProductBuildVer">
    <vt:lpwstr>2052-11.1.0.10132</vt:lpwstr>
  </property>
</Properties>
</file>